
<file path=[Content_Types].xml><?xml version="1.0" encoding="utf-8"?>
<Types xmlns="http://schemas.openxmlformats.org/package/2006/content-types">
  <Default Extension="png" ContentType="image/png"/>
  <Default Extension="tmp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44" r:id="rId6"/>
  </p:sldMasterIdLst>
  <p:notesMasterIdLst>
    <p:notesMasterId r:id="rId54"/>
  </p:notesMasterIdLst>
  <p:sldIdLst>
    <p:sldId id="258" r:id="rId7"/>
    <p:sldId id="264" r:id="rId8"/>
    <p:sldId id="265" r:id="rId9"/>
    <p:sldId id="261" r:id="rId10"/>
    <p:sldId id="279" r:id="rId11"/>
    <p:sldId id="263" r:id="rId12"/>
    <p:sldId id="266" r:id="rId13"/>
    <p:sldId id="268" r:id="rId14"/>
    <p:sldId id="267" r:id="rId15"/>
    <p:sldId id="283" r:id="rId16"/>
    <p:sldId id="271" r:id="rId17"/>
    <p:sldId id="278" r:id="rId18"/>
    <p:sldId id="277" r:id="rId19"/>
    <p:sldId id="280" r:id="rId20"/>
    <p:sldId id="269" r:id="rId21"/>
    <p:sldId id="270" r:id="rId22"/>
    <p:sldId id="276" r:id="rId23"/>
    <p:sldId id="281" r:id="rId24"/>
    <p:sldId id="284" r:id="rId25"/>
    <p:sldId id="285" r:id="rId26"/>
    <p:sldId id="287" r:id="rId27"/>
    <p:sldId id="286" r:id="rId28"/>
    <p:sldId id="290" r:id="rId29"/>
    <p:sldId id="308" r:id="rId30"/>
    <p:sldId id="292" r:id="rId31"/>
    <p:sldId id="272" r:id="rId32"/>
    <p:sldId id="289" r:id="rId33"/>
    <p:sldId id="297" r:id="rId34"/>
    <p:sldId id="296" r:id="rId35"/>
    <p:sldId id="307" r:id="rId36"/>
    <p:sldId id="293" r:id="rId37"/>
    <p:sldId id="294" r:id="rId38"/>
    <p:sldId id="300" r:id="rId39"/>
    <p:sldId id="288" r:id="rId40"/>
    <p:sldId id="305" r:id="rId41"/>
    <p:sldId id="301" r:id="rId42"/>
    <p:sldId id="295" r:id="rId43"/>
    <p:sldId id="313" r:id="rId44"/>
    <p:sldId id="310" r:id="rId45"/>
    <p:sldId id="311" r:id="rId46"/>
    <p:sldId id="312" r:id="rId47"/>
    <p:sldId id="317" r:id="rId48"/>
    <p:sldId id="316" r:id="rId49"/>
    <p:sldId id="309" r:id="rId50"/>
    <p:sldId id="273" r:id="rId51"/>
    <p:sldId id="315" r:id="rId52"/>
    <p:sldId id="314" r:id="rId53"/>
  </p:sldIdLst>
  <p:sldSz cx="12192000" cy="6858000"/>
  <p:notesSz cx="6858000" cy="9144000"/>
  <p:embeddedFontLst>
    <p:embeddedFont>
      <p:font typeface="-윤고딕330" panose="020B0600000101010101" charset="-127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PokemonGSC" panose="020B0600000101010101" charset="0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영화" initials="진" lastIdx="2" clrIdx="0">
    <p:extLst>
      <p:ext uri="{19B8F6BF-5375-455C-9EA6-DF929625EA0E}">
        <p15:presenceInfo xmlns:p15="http://schemas.microsoft.com/office/powerpoint/2012/main" userId="00b1fe421d0996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5"/>
    <a:srgbClr val="7FC3F2"/>
    <a:srgbClr val="FBFDF8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6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3T20:45:46.7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B1F3-131A-474E-845D-88152F1F787C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9FFAF-FE1B-4F0B-BFDE-171E78EB1F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8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각 영화별로 실제 예측을 진행하기로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청소년 관람불가 블록버스터 외국영화인 </a:t>
            </a:r>
            <a:r>
              <a:rPr lang="ko-KR" altLang="en-US" dirty="0" err="1"/>
              <a:t>킹스맨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골든서클을</a:t>
            </a:r>
            <a:r>
              <a:rPr lang="ko-KR" altLang="en-US" dirty="0"/>
              <a:t> 예측해보겠습니다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0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7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넛잡은</a:t>
            </a:r>
            <a:r>
              <a:rPr lang="ko-KR" altLang="en-US" dirty="0"/>
              <a:t> 변수 선택이 다르다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85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1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1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얻을 수 있는 변수의 목록입니다</a:t>
            </a:r>
            <a:r>
              <a:rPr lang="en-US" altLang="ko-KR" dirty="0"/>
              <a:t>.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배우를 포함한 총 여섯 개의 범주형 데이터와 개봉 전 수</a:t>
            </a:r>
            <a:r>
              <a:rPr lang="en-US" altLang="ko-KR" dirty="0"/>
              <a:t>, </a:t>
            </a:r>
            <a:r>
              <a:rPr lang="ko-KR" altLang="en-US" dirty="0"/>
              <a:t>상영횟수를 포함한 네 개의 연속형 데이터를 얻을 수 있었고</a:t>
            </a:r>
            <a:r>
              <a:rPr lang="en-US" altLang="ko-KR" dirty="0"/>
              <a:t>, </a:t>
            </a:r>
            <a:r>
              <a:rPr lang="ko-KR" altLang="en-US" dirty="0"/>
              <a:t>이를 독립변수로 설정하였습니다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이를 통해 얻는 종속 변수는 앤 일 차의 누적 관객 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02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범주형 데이터가 너무 많아서 정확한 데이터의 측정에 한계가 있다고 판단하여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정확한 모델의 설계를 위해 범주 데이터인 감독과 배우를 </a:t>
            </a:r>
            <a:r>
              <a:rPr lang="en-US" altLang="ko-KR" dirty="0"/>
              <a:t>2011~ </a:t>
            </a:r>
            <a:r>
              <a:rPr lang="ko-KR" altLang="en-US" dirty="0"/>
              <a:t>직전 영화의 평균 관객수로 </a:t>
            </a:r>
            <a:r>
              <a:rPr lang="ko-KR" altLang="en-US" dirty="0" err="1"/>
              <a:t>수치화하여</a:t>
            </a:r>
            <a:r>
              <a:rPr lang="ko-KR" altLang="en-US" dirty="0"/>
              <a:t> 연속 데이터로 </a:t>
            </a:r>
            <a:r>
              <a:rPr lang="ko-KR" altLang="en-US" dirty="0" err="1"/>
              <a:t>바꾸어주었습니다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46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그 외 범주형 변수들의 전 처리 과정입니다</a:t>
            </a:r>
            <a:r>
              <a:rPr lang="en-US" altLang="ko-KR" dirty="0"/>
              <a:t>.  </a:t>
            </a:r>
            <a:r>
              <a:rPr lang="ko-KR" altLang="en-US" dirty="0"/>
              <a:t>시리즈가 있는 영화는 </a:t>
            </a:r>
            <a:r>
              <a:rPr lang="en-US" altLang="ko-KR" dirty="0"/>
              <a:t>1/ </a:t>
            </a:r>
            <a:r>
              <a:rPr lang="ko-KR" altLang="en-US" dirty="0"/>
              <a:t>없는 영화는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배급사는 </a:t>
            </a:r>
            <a:r>
              <a:rPr lang="en-US" altLang="ko-KR" dirty="0"/>
              <a:t>2016 </a:t>
            </a:r>
            <a:r>
              <a:rPr lang="ko-KR" altLang="en-US" dirty="0"/>
              <a:t>기준 </a:t>
            </a:r>
            <a:r>
              <a:rPr lang="en-US" altLang="ko-KR" dirty="0"/>
              <a:t>4</a:t>
            </a:r>
            <a:r>
              <a:rPr lang="ko-KR" altLang="en-US" dirty="0"/>
              <a:t>대 배급사인 </a:t>
            </a:r>
            <a:r>
              <a:rPr lang="en-US" altLang="ko-KR" dirty="0"/>
              <a:t>~~~ </a:t>
            </a:r>
            <a:r>
              <a:rPr lang="ko-KR" altLang="en-US" dirty="0"/>
              <a:t>에는 </a:t>
            </a:r>
            <a:r>
              <a:rPr lang="en-US" altLang="ko-KR" dirty="0"/>
              <a:t>2, </a:t>
            </a:r>
            <a:r>
              <a:rPr lang="ko-KR" altLang="en-US" dirty="0"/>
              <a:t>해외 직배급사는 </a:t>
            </a:r>
            <a:r>
              <a:rPr lang="en-US" altLang="ko-KR" dirty="0"/>
              <a:t>1, </a:t>
            </a:r>
            <a:r>
              <a:rPr lang="ko-KR" altLang="en-US" dirty="0"/>
              <a:t>그 외의 배급사에는 </a:t>
            </a:r>
            <a:r>
              <a:rPr lang="en-US" altLang="ko-KR" dirty="0"/>
              <a:t>0</a:t>
            </a:r>
            <a:r>
              <a:rPr lang="ko-KR" altLang="en-US" dirty="0"/>
              <a:t>을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장르는 </a:t>
            </a:r>
            <a:r>
              <a:rPr lang="en-US" altLang="ko-KR" dirty="0"/>
              <a:t>~~~~~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87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먼저희는</a:t>
            </a:r>
            <a:r>
              <a:rPr lang="ko-KR" altLang="en-US" dirty="0"/>
              <a:t> 영화 관객수 예측에 앞서 각 영화의 기본적인 특성에 대해 고민을 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킹스맨</a:t>
            </a:r>
            <a:r>
              <a:rPr lang="en-US" altLang="ko-KR" dirty="0"/>
              <a:t>, </a:t>
            </a:r>
            <a:r>
              <a:rPr lang="ko-KR" altLang="en-US" dirty="0"/>
              <a:t>남한산성</a:t>
            </a:r>
            <a:r>
              <a:rPr lang="en-US" altLang="ko-KR" dirty="0"/>
              <a:t>, </a:t>
            </a:r>
            <a:r>
              <a:rPr lang="ko-KR" altLang="en-US" dirty="0" err="1"/>
              <a:t>넛잡</a:t>
            </a:r>
            <a:r>
              <a:rPr lang="en-US" altLang="ko-KR" dirty="0"/>
              <a:t>2</a:t>
            </a:r>
            <a:r>
              <a:rPr lang="ko-KR" altLang="en-US" dirty="0"/>
              <a:t>는 영화의 국적부터 장르까지 다양한 특징을 가지고 있어 이 특징에 따라 흥행에 미치는 변수가 다를 것이라고 생각하여</a:t>
            </a:r>
            <a:endParaRPr lang="en-US" altLang="ko-KR" dirty="0"/>
          </a:p>
          <a:p>
            <a:r>
              <a:rPr lang="ko-KR" altLang="en-US" dirty="0"/>
              <a:t>변수 설정을 달리하여 </a:t>
            </a:r>
            <a:r>
              <a:rPr lang="en-US" altLang="ko-KR" dirty="0"/>
              <a:t>3</a:t>
            </a:r>
            <a:r>
              <a:rPr lang="ko-KR" altLang="en-US" dirty="0"/>
              <a:t>개의 모델을 설계하고</a:t>
            </a:r>
            <a:r>
              <a:rPr lang="en-US" altLang="ko-KR" dirty="0"/>
              <a:t>, </a:t>
            </a:r>
            <a:r>
              <a:rPr lang="ko-KR" altLang="en-US" dirty="0"/>
              <a:t>그에 맞는 데이터 셋을 각각 생성하여 예측을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5A263-1271-49E5-B27D-61A7DC048C2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0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97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저희는 연휴가 되면 폭발적으로 증가하는 관객 수 수치를 보며 이를 조정해야 할 필요성을 느꼈습니다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예년 시월 초 최장 </a:t>
            </a:r>
            <a:r>
              <a:rPr lang="en-US" altLang="ko-KR" dirty="0"/>
              <a:t>10</a:t>
            </a:r>
            <a:r>
              <a:rPr lang="ko-KR" altLang="en-US" dirty="0"/>
              <a:t>일의 연휴가 지속되며 예측 시 연휴를 고려하는 것이 필수적이라고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2</a:t>
            </a:r>
            <a:r>
              <a:rPr lang="ko-KR" altLang="en-US" dirty="0"/>
              <a:t>년 사이의 일 평균 관객수 </a:t>
            </a:r>
            <a:r>
              <a:rPr lang="en-US" altLang="ko-KR" dirty="0"/>
              <a:t>601.127</a:t>
            </a:r>
            <a:r>
              <a:rPr lang="ko-KR" altLang="en-US" dirty="0"/>
              <a:t>을 기준으로 연휴 때 관객수 증가율이 어떻게 되는 지 살펴보았습니다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연휴의 관객 증가 수치를 살펴본 결과 </a:t>
            </a:r>
            <a:r>
              <a:rPr lang="en-US" altLang="ko-KR" dirty="0"/>
              <a:t>4</a:t>
            </a:r>
            <a:r>
              <a:rPr lang="ko-KR" altLang="en-US" dirty="0"/>
              <a:t>일 연휴 시에는 관객수가 약 </a:t>
            </a:r>
            <a:r>
              <a:rPr lang="en-US" altLang="ko-KR" dirty="0"/>
              <a:t>2.49</a:t>
            </a:r>
            <a:r>
              <a:rPr lang="ko-KR" altLang="en-US" dirty="0"/>
              <a:t>배</a:t>
            </a:r>
            <a:r>
              <a:rPr lang="en-US" altLang="ko-KR" dirty="0"/>
              <a:t> / 5</a:t>
            </a:r>
            <a:r>
              <a:rPr lang="ko-KR" altLang="en-US" dirty="0"/>
              <a:t>일 연휴 시에는 관객수가 약 </a:t>
            </a:r>
            <a:r>
              <a:rPr lang="en-US" altLang="ko-KR" dirty="0"/>
              <a:t>2.34</a:t>
            </a:r>
            <a:r>
              <a:rPr lang="ko-KR" altLang="en-US" dirty="0"/>
              <a:t>배 느는 정황을 포착했습니다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연휴가 하루 증가하고 평일 대비 관객 수의 증가율은 </a:t>
            </a:r>
            <a:r>
              <a:rPr lang="en-US" altLang="ko-KR" dirty="0"/>
              <a:t>0.15 </a:t>
            </a:r>
            <a:r>
              <a:rPr lang="ko-KR" altLang="en-US" dirty="0"/>
              <a:t>줄어드는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 팀은 연휴가 증가할 수록 관객수 증가율이 줄어드는 추세 </a:t>
            </a:r>
            <a:r>
              <a:rPr lang="en-US" altLang="ko-KR" dirty="0"/>
              <a:t>0.01</a:t>
            </a:r>
            <a:r>
              <a:rPr lang="ko-KR" altLang="en-US" dirty="0"/>
              <a:t>포인트 씩 줄어들며 지속 될 것이라고 가정하였고 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일의 연휴가 지속되면 평일 하루 관객수의 </a:t>
            </a:r>
            <a:r>
              <a:rPr lang="en-US" altLang="ko-KR" dirty="0"/>
              <a:t>1.74</a:t>
            </a:r>
            <a:r>
              <a:rPr lang="ko-KR" altLang="en-US" dirty="0"/>
              <a:t>배의 관객이 영화를 볼 것이라는 결론을 얻었습니다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회귀분석을 통한 관객수 예측 결과를 각 일 별 관객 수로 나누어 </a:t>
            </a:r>
            <a:r>
              <a:rPr lang="en-US" altLang="ko-KR" dirty="0"/>
              <a:t>x</a:t>
            </a:r>
            <a:r>
              <a:rPr lang="ko-KR" altLang="en-US" dirty="0"/>
              <a:t>의 값을 산출한 후 연휴인 날에는 </a:t>
            </a:r>
            <a:r>
              <a:rPr lang="en-US" altLang="ko-KR" dirty="0"/>
              <a:t>x</a:t>
            </a:r>
            <a:r>
              <a:rPr lang="ko-KR" altLang="en-US" dirty="0"/>
              <a:t>에 </a:t>
            </a:r>
            <a:r>
              <a:rPr lang="en-US" altLang="ko-KR" dirty="0"/>
              <a:t>1.74</a:t>
            </a:r>
            <a:r>
              <a:rPr lang="ko-KR" altLang="en-US" dirty="0"/>
              <a:t>배의 가중치를 주고 평일인 날에는 일반 </a:t>
            </a:r>
            <a:r>
              <a:rPr lang="en-US" altLang="ko-KR" dirty="0"/>
              <a:t>x</a:t>
            </a:r>
            <a:r>
              <a:rPr lang="ko-KR" altLang="en-US" dirty="0"/>
              <a:t>로 가정하여 다시 계산을 하는 방법을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5A263-1271-49E5-B27D-61A7DC048C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19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5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1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34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F7D0A-7EC6-42DC-817F-0CEC296F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B9E62-E598-41B4-9F56-29F11D06F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82204-750D-406F-90F9-E87BFF3F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4BC9E-39C9-46FD-B33D-3FD95F8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A2453-28A1-45D5-A942-7DF4FFF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558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184F6-2804-4AC0-BAAD-023C7D3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256E4-4850-45CD-87B6-69FD2DAC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01A3-AD5C-484D-AA19-75034CA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A0B3-2504-4BB9-92B0-033F96CE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F41DD-8C5A-4F95-B905-911AD3D6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710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48E2A-1EF3-42D9-ACB4-747472F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36113-445D-4DCF-A783-BA624E52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2C6AA-02B9-49F2-89E7-23768E2A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A6283-C839-4224-908A-79A9C66D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F2A6-F6AB-4CB6-93D1-9C5B370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225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B6733-3526-4020-8E5F-FC6D74E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C388-02A4-430E-9AA1-1218A5778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BEDAF-5D01-4770-A8F3-9E97F8107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B1A68-27AB-4797-9F9C-BED79AE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999C7-0BD5-48AB-952B-81D4E053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F7C0E-A5F7-44E6-A1A1-A5A55FDE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3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EB9A-AC35-45A4-8955-E2FFC3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339EA-A0DB-4C21-B2E3-5958FF34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A5345-8001-4DF2-BAC2-787A66F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C3DBAA-7534-42AF-9837-99819DAE7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C93038-9D9D-475E-9A62-C4E4AE932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6EE71-2E2B-4088-B8B5-5699CABF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005EEF-D0CF-434B-AF84-12887DC9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407E2-2129-4D68-BBD0-51BC7E75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60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F48E-7AB8-41F3-BFA5-A712FC76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55F82-E9ED-439C-BBDF-7D21B5F4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3EDAC-D955-47D3-B08C-6D444929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7237E5-F9F4-4D43-B383-B385233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934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C5F6E-F099-4E9F-B5DC-722A417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CC0EBE-20A0-447F-AC32-BD32F461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A197D-63F6-46D5-905C-F8C9BEC9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418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0823-915B-477B-86E6-32341557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334E7-C0B2-4488-BF6E-87F91882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3557E-2F46-4A91-9316-2FE616AE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B9B30A-3C6A-4F50-9818-DC971142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440E-5F1F-4378-9DAD-EE61220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FB71E-D8C8-48D6-B7A6-D5DBFDB8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21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229C-315E-4476-B7E5-336C4651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C12E8E-A3E6-46AE-8949-BB26CBC32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06D6B2-84FB-450F-A011-E267F8F6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177410-7CD5-47C8-9775-0C07A5EA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29AA9-799B-42B3-A572-5DC7DA1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132BB-380E-4660-9076-8318A8D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359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C5A5-664E-4DC7-B68D-D1EFD9D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B7F20-DB71-4881-8DA0-BD88A8139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C5A97-9C52-417A-BB71-4B69A48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7C691-DA9E-4399-819F-F8041E26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5B633-B416-4AAA-A653-28C3692A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199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C827E-8E7C-4878-9520-A7552F808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CEB36-30D2-4D2E-AFA1-9C3513E93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DC3A6-791D-4FAA-B5B2-CB139FAC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BF401-1D88-4970-BDD8-E14FA60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B2E62-64CD-4F94-9C49-C80620A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211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F7D0A-7EC6-42DC-817F-0CEC296F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B9E62-E598-41B4-9F56-29F11D06F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82204-750D-406F-90F9-E87BFF3F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4BC9E-39C9-46FD-B33D-3FD95F8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A2453-28A1-45D5-A942-7DF4FFF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44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184F6-2804-4AC0-BAAD-023C7D3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256E4-4850-45CD-87B6-69FD2DAC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01A3-AD5C-484D-AA19-75034CA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A0B3-2504-4BB9-92B0-033F96CE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F41DD-8C5A-4F95-B905-911AD3D6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071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48E2A-1EF3-42D9-ACB4-747472F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36113-445D-4DCF-A783-BA624E52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2C6AA-02B9-49F2-89E7-23768E2A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A6283-C839-4224-908A-79A9C66D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F2A6-F6AB-4CB6-93D1-9C5B370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103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B6733-3526-4020-8E5F-FC6D74E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C388-02A4-430E-9AA1-1218A5778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BEDAF-5D01-4770-A8F3-9E97F8107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B1A68-27AB-4797-9F9C-BED79AE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999C7-0BD5-48AB-952B-81D4E053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F7C0E-A5F7-44E6-A1A1-A5A55FDE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128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EB9A-AC35-45A4-8955-E2FFC3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339EA-A0DB-4C21-B2E3-5958FF34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A5345-8001-4DF2-BAC2-787A66F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C3DBAA-7534-42AF-9837-99819DAE7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C93038-9D9D-475E-9A62-C4E4AE932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6EE71-2E2B-4088-B8B5-5699CABF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005EEF-D0CF-434B-AF84-12887DC9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407E2-2129-4D68-BBD0-51BC7E75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436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F48E-7AB8-41F3-BFA5-A712FC76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55F82-E9ED-439C-BBDF-7D21B5F4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3EDAC-D955-47D3-B08C-6D444929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7237E5-F9F4-4D43-B383-B385233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17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C5F6E-F099-4E9F-B5DC-722A417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CC0EBE-20A0-447F-AC32-BD32F461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A197D-63F6-46D5-905C-F8C9BEC9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83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47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0823-915B-477B-86E6-32341557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334E7-C0B2-4488-BF6E-87F91882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3557E-2F46-4A91-9316-2FE616AE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B9B30A-3C6A-4F50-9818-DC971142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440E-5F1F-4378-9DAD-EE61220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FB71E-D8C8-48D6-B7A6-D5DBFDB8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75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229C-315E-4476-B7E5-336C4651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C12E8E-A3E6-46AE-8949-BB26CBC32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06D6B2-84FB-450F-A011-E267F8F6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177410-7CD5-47C8-9775-0C07A5EA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29AA9-799B-42B3-A572-5DC7DA1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132BB-380E-4660-9076-8318A8D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00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C5A5-664E-4DC7-B68D-D1EFD9D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B7F20-DB71-4881-8DA0-BD88A8139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C5A97-9C52-417A-BB71-4B69A48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7C691-DA9E-4399-819F-F8041E26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5B633-B416-4AAA-A653-28C3692A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34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C827E-8E7C-4878-9520-A7552F808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CEB36-30D2-4D2E-AFA1-9C3513E93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DC3A6-791D-4FAA-B5B2-CB139FAC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BF401-1D88-4970-BDD8-E14FA60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B2E62-64CD-4F94-9C49-C80620A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25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F7D0A-7EC6-42DC-817F-0CEC296F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B9E62-E598-41B4-9F56-29F11D06F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82204-750D-406F-90F9-E87BFF3F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4BC9E-39C9-46FD-B33D-3FD95F8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A2453-28A1-45D5-A942-7DF4FFF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339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184F6-2804-4AC0-BAAD-023C7D3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256E4-4850-45CD-87B6-69FD2DAC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01A3-AD5C-484D-AA19-75034CA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A0B3-2504-4BB9-92B0-033F96CE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F41DD-8C5A-4F95-B905-911AD3D6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793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48E2A-1EF3-42D9-ACB4-747472F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36113-445D-4DCF-A783-BA624E52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2C6AA-02B9-49F2-89E7-23768E2A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A6283-C839-4224-908A-79A9C66D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F2A6-F6AB-4CB6-93D1-9C5B370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80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B6733-3526-4020-8E5F-FC6D74E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C388-02A4-430E-9AA1-1218A5778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BEDAF-5D01-4770-A8F3-9E97F8107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B1A68-27AB-4797-9F9C-BED79AE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999C7-0BD5-48AB-952B-81D4E053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F7C0E-A5F7-44E6-A1A1-A5A55FDE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25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EB9A-AC35-45A4-8955-E2FFC3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339EA-A0DB-4C21-B2E3-5958FF34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A5345-8001-4DF2-BAC2-787A66F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C3DBAA-7534-42AF-9837-99819DAE7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C93038-9D9D-475E-9A62-C4E4AE932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6EE71-2E2B-4088-B8B5-5699CABF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005EEF-D0CF-434B-AF84-12887DC9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407E2-2129-4D68-BBD0-51BC7E75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5461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F48E-7AB8-41F3-BFA5-A712FC76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55F82-E9ED-439C-BBDF-7D21B5F4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3EDAC-D955-47D3-B08C-6D444929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7237E5-F9F4-4D43-B383-B385233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45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065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C5F6E-F099-4E9F-B5DC-722A417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CC0EBE-20A0-447F-AC32-BD32F461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A197D-63F6-46D5-905C-F8C9BEC9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7421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0823-915B-477B-86E6-32341557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334E7-C0B2-4488-BF6E-87F91882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3557E-2F46-4A91-9316-2FE616AE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B9B30A-3C6A-4F50-9818-DC971142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440E-5F1F-4378-9DAD-EE61220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FB71E-D8C8-48D6-B7A6-D5DBFDB8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229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229C-315E-4476-B7E5-336C4651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C12E8E-A3E6-46AE-8949-BB26CBC32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06D6B2-84FB-450F-A011-E267F8F6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177410-7CD5-47C8-9775-0C07A5EA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29AA9-799B-42B3-A572-5DC7DA1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132BB-380E-4660-9076-8318A8D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357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C5A5-664E-4DC7-B68D-D1EFD9D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B7F20-DB71-4881-8DA0-BD88A8139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C5A97-9C52-417A-BB71-4B69A48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7C691-DA9E-4399-819F-F8041E26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5B633-B416-4AAA-A653-28C3692A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6023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C827E-8E7C-4878-9520-A7552F808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CEB36-30D2-4D2E-AFA1-9C3513E93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DC3A6-791D-4FAA-B5B2-CB139FAC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BF401-1D88-4970-BDD8-E14FA60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B2E62-64CD-4F94-9C49-C80620A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276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F7D0A-7EC6-42DC-817F-0CEC296F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B9E62-E598-41B4-9F56-29F11D06F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82204-750D-406F-90F9-E87BFF3F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4BC9E-39C9-46FD-B33D-3FD95F8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A2453-28A1-45D5-A942-7DF4FFF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714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184F6-2804-4AC0-BAAD-023C7D3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256E4-4850-45CD-87B6-69FD2DAC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01A3-AD5C-484D-AA19-75034CA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A0B3-2504-4BB9-92B0-033F96CE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F41DD-8C5A-4F95-B905-911AD3D6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1215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48E2A-1EF3-42D9-ACB4-747472F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36113-445D-4DCF-A783-BA624E52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2C6AA-02B9-49F2-89E7-23768E2A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A6283-C839-4224-908A-79A9C66D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F2A6-F6AB-4CB6-93D1-9C5B370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3979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B6733-3526-4020-8E5F-FC6D74E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C388-02A4-430E-9AA1-1218A5778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BEDAF-5D01-4770-A8F3-9E97F8107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B1A68-27AB-4797-9F9C-BED79AE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999C7-0BD5-48AB-952B-81D4E053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F7C0E-A5F7-44E6-A1A1-A5A55FDE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049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EB9A-AC35-45A4-8955-E2FFC3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339EA-A0DB-4C21-B2E3-5958FF34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A5345-8001-4DF2-BAC2-787A66F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C3DBAA-7534-42AF-9837-99819DAE7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C93038-9D9D-475E-9A62-C4E4AE932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6EE71-2E2B-4088-B8B5-5699CABF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005EEF-D0CF-434B-AF84-12887DC9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407E2-2129-4D68-BBD0-51BC7E75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329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F48E-7AB8-41F3-BFA5-A712FC76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55F82-E9ED-439C-BBDF-7D21B5F4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3EDAC-D955-47D3-B08C-6D444929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7237E5-F9F4-4D43-B383-B385233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8767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C5F6E-F099-4E9F-B5DC-722A417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CC0EBE-20A0-447F-AC32-BD32F461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A197D-63F6-46D5-905C-F8C9BEC9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224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0823-915B-477B-86E6-32341557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334E7-C0B2-4488-BF6E-87F91882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3557E-2F46-4A91-9316-2FE616AE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B9B30A-3C6A-4F50-9818-DC971142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440E-5F1F-4378-9DAD-EE61220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FB71E-D8C8-48D6-B7A6-D5DBFDB8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7728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229C-315E-4476-B7E5-336C4651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C12E8E-A3E6-46AE-8949-BB26CBC32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06D6B2-84FB-450F-A011-E267F8F6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177410-7CD5-47C8-9775-0C07A5EA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29AA9-799B-42B3-A572-5DC7DA1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132BB-380E-4660-9076-8318A8D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7010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C5A5-664E-4DC7-B68D-D1EFD9D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B7F20-DB71-4881-8DA0-BD88A8139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C5A97-9C52-417A-BB71-4B69A48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7C691-DA9E-4399-819F-F8041E26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5B633-B416-4AAA-A653-28C3692A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9558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C827E-8E7C-4878-9520-A7552F808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CEB36-30D2-4D2E-AFA1-9C3513E93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DC3A6-791D-4FAA-B5B2-CB139FAC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BF401-1D88-4970-BDD8-E14FA60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B2E62-64CD-4F94-9C49-C80620A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934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F7D0A-7EC6-42DC-817F-0CEC296F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2B9E62-E598-41B4-9F56-29F11D06F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82204-750D-406F-90F9-E87BFF3F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4BC9E-39C9-46FD-B33D-3FD95F8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A2453-28A1-45D5-A942-7DF4FFF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401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184F6-2804-4AC0-BAAD-023C7D3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256E4-4850-45CD-87B6-69FD2DAC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01A3-AD5C-484D-AA19-75034CAD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A0B3-2504-4BB9-92B0-033F96CE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F41DD-8C5A-4F95-B905-911AD3D6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432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48E2A-1EF3-42D9-ACB4-747472F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36113-445D-4DCF-A783-BA624E52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2C6AA-02B9-49F2-89E7-23768E2A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A6283-C839-4224-908A-79A9C66D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F2A6-F6AB-4CB6-93D1-9C5B370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6483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B6733-3526-4020-8E5F-FC6D74E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C388-02A4-430E-9AA1-1218A5778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BEDAF-5D01-4770-A8F3-9E97F8107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B1A68-27AB-4797-9F9C-BED79AE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999C7-0BD5-48AB-952B-81D4E053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3F7C0E-A5F7-44E6-A1A1-A5A55FDE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5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997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EB9A-AC35-45A4-8955-E2FFC3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339EA-A0DB-4C21-B2E3-5958FF34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A5345-8001-4DF2-BAC2-787A66F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C3DBAA-7534-42AF-9837-99819DAE7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C93038-9D9D-475E-9A62-C4E4AE932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6EE71-2E2B-4088-B8B5-5699CABF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005EEF-D0CF-434B-AF84-12887DC9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407E2-2129-4D68-BBD0-51BC7E75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486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F48E-7AB8-41F3-BFA5-A712FC76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A55F82-E9ED-439C-BBDF-7D21B5F4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3EDAC-D955-47D3-B08C-6D444929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7237E5-F9F4-4D43-B383-B385233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110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C5F6E-F099-4E9F-B5DC-722A4170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CC0EBE-20A0-447F-AC32-BD32F461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A197D-63F6-46D5-905C-F8C9BEC9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609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0823-915B-477B-86E6-32341557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334E7-C0B2-4488-BF6E-87F91882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3557E-2F46-4A91-9316-2FE616AE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B9B30A-3C6A-4F50-9818-DC971142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440E-5F1F-4378-9DAD-EE61220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FB71E-D8C8-48D6-B7A6-D5DBFDB8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015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229C-315E-4476-B7E5-336C4651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C12E8E-A3E6-46AE-8949-BB26CBC32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06D6B2-84FB-450F-A011-E267F8F6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177410-7CD5-47C8-9775-0C07A5EA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129AA9-799B-42B3-A572-5DC7DA1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132BB-380E-4660-9076-8318A8DD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3141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C5A5-664E-4DC7-B68D-D1EFD9D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B7F20-DB71-4881-8DA0-BD88A8139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C5A97-9C52-417A-BB71-4B69A48A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7C691-DA9E-4399-819F-F8041E26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5B633-B416-4AAA-A653-28C3692A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7564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C827E-8E7C-4878-9520-A7552F808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CEB36-30D2-4D2E-AFA1-9C3513E93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DC3A6-791D-4FAA-B5B2-CB139FAC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BF401-1D88-4970-BDD8-E14FA60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B2E62-64CD-4F94-9C49-C80620A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75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3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25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479C6-7DE2-4215-B587-9DD80FFDA0FB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B7959-23E1-447E-9ABA-7B885A859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7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F2CF71-490E-4F38-B0FF-0E21A5D8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E1731-A7AB-41CF-A1BA-7E6D29F2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B988C-9C38-400A-B8D5-A569D2D5B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EF709-88D9-4822-9E37-15D550562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A780F-D17C-42A4-8606-5FCCCA838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60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F2CF71-490E-4F38-B0FF-0E21A5D8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E1731-A7AB-41CF-A1BA-7E6D29F2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B988C-9C38-400A-B8D5-A569D2D5B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EF709-88D9-4822-9E37-15D550562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A780F-D17C-42A4-8606-5FCCCA838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F2CF71-490E-4F38-B0FF-0E21A5D8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E1731-A7AB-41CF-A1BA-7E6D29F2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B988C-9C38-400A-B8D5-A569D2D5B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EF709-88D9-4822-9E37-15D550562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A780F-D17C-42A4-8606-5FCCCA838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67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F2CF71-490E-4F38-B0FF-0E21A5D8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E1731-A7AB-41CF-A1BA-7E6D29F2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B988C-9C38-400A-B8D5-A569D2D5B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EF709-88D9-4822-9E37-15D550562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A780F-D17C-42A4-8606-5FCCCA838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7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F2CF71-490E-4F38-B0FF-0E21A5D8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E1731-A7AB-41CF-A1BA-7E6D29F2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B988C-9C38-400A-B8D5-A569D2D5B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2ABF1-5BCE-4EBE-8D16-7E0468D2EA0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2018-05-14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EF709-88D9-4822-9E37-15D550562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A780F-D17C-42A4-8606-5FCCCA838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1E5F0-00A1-4F73-99D6-9C44914C67C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56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0.jpeg"/><Relationship Id="rId4" Type="http://schemas.openxmlformats.org/officeDocument/2006/relationships/image" Target="../media/image18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2.tmp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07" y="427596"/>
            <a:ext cx="6692788" cy="6002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16" y="154996"/>
            <a:ext cx="7244769" cy="6550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87" y="1844828"/>
            <a:ext cx="3350865" cy="1863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70633" y="5912485"/>
            <a:ext cx="385073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Copyright by Movie/ 20180126 /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진영화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41215" y="3662525"/>
            <a:ext cx="45095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데이터 분석 </a:t>
            </a: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초짜</a:t>
            </a:r>
            <a:endParaRPr lang="en-US" altLang="ko-KR" sz="36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6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무비의 </a:t>
            </a:r>
            <a:r>
              <a:rPr lang="ko-KR" altLang="en-US" sz="60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빅콘</a:t>
            </a:r>
            <a:r>
              <a:rPr lang="ko-KR" altLang="en-US" sz="6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GSC" panose="02030600000101010101" pitchFamily="18" charset="0"/>
                <a:ea typeface="PokemonGSC" panose="02030600000101010101" pitchFamily="18" charset="0"/>
              </a:rPr>
              <a:t> 모험</a:t>
            </a:r>
            <a:endParaRPr lang="en-US" altLang="ko-KR" sz="60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pic>
        <p:nvPicPr>
          <p:cNvPr id="7" name="02-opening-part-2-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399" y="1155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9815" y="2459504"/>
            <a:ext cx="7532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# Scene 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solidFill>
                  <a:prstClr val="white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   개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9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너 나의 동료가 되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433512"/>
            <a:ext cx="7048500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5526171" y="1539278"/>
            <a:ext cx="1317117" cy="1761468"/>
            <a:chOff x="2188000" y="4657513"/>
            <a:chExt cx="1317117" cy="1761468"/>
          </a:xfrm>
        </p:grpSpPr>
        <p:sp>
          <p:nvSpPr>
            <p:cNvPr id="4" name="사다리꼴 3"/>
            <p:cNvSpPr/>
            <p:nvPr/>
          </p:nvSpPr>
          <p:spPr>
            <a:xfrm>
              <a:off x="2188000" y="5666343"/>
              <a:ext cx="1317117" cy="752638"/>
            </a:xfrm>
            <a:prstGeom prst="trapezoid">
              <a:avLst>
                <a:gd name="adj" fmla="val 7684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rot="10800000">
              <a:off x="2620767" y="5666342"/>
              <a:ext cx="451583" cy="60817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2594593" y="5576872"/>
              <a:ext cx="344343" cy="286183"/>
            </a:xfrm>
            <a:prstGeom prst="triangl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대각선 줄무늬 6"/>
            <p:cNvSpPr/>
            <p:nvPr/>
          </p:nvSpPr>
          <p:spPr>
            <a:xfrm>
              <a:off x="2684482" y="5575661"/>
              <a:ext cx="526821" cy="467001"/>
            </a:xfrm>
            <a:prstGeom prst="diagStrip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 rot="5400000">
              <a:off x="2392059" y="4770407"/>
              <a:ext cx="940807" cy="715019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 rot="16200000">
              <a:off x="2248900" y="5016542"/>
              <a:ext cx="737937" cy="225830"/>
            </a:xfrm>
            <a:prstGeom prst="trapezoid">
              <a:avLst>
                <a:gd name="adj" fmla="val 59705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다리꼴 9"/>
            <p:cNvSpPr/>
            <p:nvPr/>
          </p:nvSpPr>
          <p:spPr>
            <a:xfrm rot="2003664">
              <a:off x="2628710" y="4722527"/>
              <a:ext cx="710014" cy="232037"/>
            </a:xfrm>
            <a:prstGeom prst="trapezoid">
              <a:avLst>
                <a:gd name="adj" fmla="val 603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5400000">
              <a:off x="2458653" y="4822694"/>
              <a:ext cx="354409" cy="261814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644355" y="3775295"/>
            <a:ext cx="3080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나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물류학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주전공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소프트웨어 공학 연계전공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SCSC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과정 이수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프로그래밍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통계 지식 조금씩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40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5526171" y="1539278"/>
            <a:ext cx="1317117" cy="1761468"/>
            <a:chOff x="2188000" y="4657513"/>
            <a:chExt cx="1317117" cy="1761468"/>
          </a:xfrm>
        </p:grpSpPr>
        <p:sp>
          <p:nvSpPr>
            <p:cNvPr id="4" name="사다리꼴 3"/>
            <p:cNvSpPr/>
            <p:nvPr/>
          </p:nvSpPr>
          <p:spPr>
            <a:xfrm>
              <a:off x="2188000" y="5666343"/>
              <a:ext cx="1317117" cy="752638"/>
            </a:xfrm>
            <a:prstGeom prst="trapezoid">
              <a:avLst>
                <a:gd name="adj" fmla="val 7684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rot="10800000">
              <a:off x="2620767" y="5666342"/>
              <a:ext cx="451583" cy="60817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2594593" y="5576872"/>
              <a:ext cx="344343" cy="286183"/>
            </a:xfrm>
            <a:prstGeom prst="triangl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대각선 줄무늬 6"/>
            <p:cNvSpPr/>
            <p:nvPr/>
          </p:nvSpPr>
          <p:spPr>
            <a:xfrm>
              <a:off x="2684482" y="5575661"/>
              <a:ext cx="526821" cy="467001"/>
            </a:xfrm>
            <a:prstGeom prst="diagStrip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 rot="5400000">
              <a:off x="2392059" y="4770407"/>
              <a:ext cx="940807" cy="715019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 rot="16200000">
              <a:off x="2248900" y="5016542"/>
              <a:ext cx="737937" cy="225830"/>
            </a:xfrm>
            <a:prstGeom prst="trapezoid">
              <a:avLst>
                <a:gd name="adj" fmla="val 59705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다리꼴 9"/>
            <p:cNvSpPr/>
            <p:nvPr/>
          </p:nvSpPr>
          <p:spPr>
            <a:xfrm rot="2003664">
              <a:off x="2628710" y="4722527"/>
              <a:ext cx="710014" cy="232037"/>
            </a:xfrm>
            <a:prstGeom prst="trapezoid">
              <a:avLst>
                <a:gd name="adj" fmla="val 603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5400000">
              <a:off x="2458653" y="4822694"/>
              <a:ext cx="354409" cy="261814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9220330" y="1518399"/>
            <a:ext cx="1317116" cy="1803226"/>
            <a:chOff x="3665578" y="4610929"/>
            <a:chExt cx="1317116" cy="1803226"/>
          </a:xfrm>
        </p:grpSpPr>
        <p:sp>
          <p:nvSpPr>
            <p:cNvPr id="18" name="양쪽 모서리가 잘린 사각형 17"/>
            <p:cNvSpPr/>
            <p:nvPr/>
          </p:nvSpPr>
          <p:spPr>
            <a:xfrm>
              <a:off x="3665578" y="5759173"/>
              <a:ext cx="1317116" cy="654982"/>
            </a:xfrm>
            <a:prstGeom prst="snip2SameRect">
              <a:avLst>
                <a:gd name="adj1" fmla="val 33248"/>
                <a:gd name="adj2" fmla="val 0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3993868" y="5753109"/>
              <a:ext cx="683211" cy="472128"/>
            </a:xfrm>
            <a:prstGeom prst="triangle">
              <a:avLst/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3880974" y="4855328"/>
              <a:ext cx="940807" cy="715018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다리꼴 20"/>
            <p:cNvSpPr/>
            <p:nvPr/>
          </p:nvSpPr>
          <p:spPr>
            <a:xfrm rot="16200000">
              <a:off x="3735064" y="5116235"/>
              <a:ext cx="696363" cy="178755"/>
            </a:xfrm>
            <a:prstGeom prst="trapezoid">
              <a:avLst>
                <a:gd name="adj" fmla="val 73098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21"/>
            <p:cNvSpPr/>
            <p:nvPr/>
          </p:nvSpPr>
          <p:spPr>
            <a:xfrm rot="10800000">
              <a:off x="4221398" y="5724963"/>
              <a:ext cx="228151" cy="1576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L 도형 22"/>
            <p:cNvSpPr/>
            <p:nvPr/>
          </p:nvSpPr>
          <p:spPr>
            <a:xfrm rot="18900000">
              <a:off x="4155919" y="5543571"/>
              <a:ext cx="359108" cy="359108"/>
            </a:xfrm>
            <a:prstGeom prst="corner">
              <a:avLst>
                <a:gd name="adj1" fmla="val 34390"/>
                <a:gd name="adj2" fmla="val 36918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오각형 23"/>
            <p:cNvSpPr/>
            <p:nvPr/>
          </p:nvSpPr>
          <p:spPr>
            <a:xfrm rot="3459289">
              <a:off x="4059354" y="4844419"/>
              <a:ext cx="921766" cy="454786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rot="5400000">
              <a:off x="3953389" y="4813314"/>
              <a:ext cx="438467" cy="35750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32013" y="1492768"/>
            <a:ext cx="1317116" cy="1854489"/>
            <a:chOff x="717852" y="4559667"/>
            <a:chExt cx="1317116" cy="1854489"/>
          </a:xfrm>
        </p:grpSpPr>
        <p:sp>
          <p:nvSpPr>
            <p:cNvPr id="12" name="양쪽 모서리가 잘린 사각형 11"/>
            <p:cNvSpPr/>
            <p:nvPr/>
          </p:nvSpPr>
          <p:spPr>
            <a:xfrm>
              <a:off x="717852" y="5759174"/>
              <a:ext cx="1317116" cy="654982"/>
            </a:xfrm>
            <a:prstGeom prst="snip2SameRect">
              <a:avLst>
                <a:gd name="adj1" fmla="val 33248"/>
                <a:gd name="adj2" fmla="val 0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10800000">
              <a:off x="1046142" y="5753109"/>
              <a:ext cx="683211" cy="472129"/>
            </a:xfrm>
            <a:prstGeom prst="triangle">
              <a:avLst/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/>
            <p:cNvSpPr/>
            <p:nvPr/>
          </p:nvSpPr>
          <p:spPr>
            <a:xfrm rot="5400000">
              <a:off x="933248" y="4855328"/>
              <a:ext cx="940807" cy="715018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787338" y="5116235"/>
              <a:ext cx="696363" cy="178755"/>
            </a:xfrm>
            <a:prstGeom prst="trapezoid">
              <a:avLst>
                <a:gd name="adj" fmla="val 73098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1273672" y="5724963"/>
              <a:ext cx="228151" cy="1576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/>
            <p:cNvSpPr/>
            <p:nvPr/>
          </p:nvSpPr>
          <p:spPr>
            <a:xfrm rot="18900000">
              <a:off x="1208193" y="5543572"/>
              <a:ext cx="359108" cy="359109"/>
            </a:xfrm>
            <a:prstGeom prst="corner">
              <a:avLst>
                <a:gd name="adj1" fmla="val 34390"/>
                <a:gd name="adj2" fmla="val 36918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정오각형 25"/>
            <p:cNvSpPr/>
            <p:nvPr/>
          </p:nvSpPr>
          <p:spPr>
            <a:xfrm rot="18900000">
              <a:off x="780756" y="4839062"/>
              <a:ext cx="770876" cy="2871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정오각형 26"/>
            <p:cNvSpPr/>
            <p:nvPr/>
          </p:nvSpPr>
          <p:spPr>
            <a:xfrm rot="2381469">
              <a:off x="1278246" y="4808752"/>
              <a:ext cx="730541" cy="2871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정오각형 27"/>
            <p:cNvSpPr/>
            <p:nvPr/>
          </p:nvSpPr>
          <p:spPr>
            <a:xfrm>
              <a:off x="1241095" y="4559667"/>
              <a:ext cx="312651" cy="297763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모서리가 둥근 사각형 설명선 55"/>
          <p:cNvSpPr/>
          <p:nvPr/>
        </p:nvSpPr>
        <p:spPr>
          <a:xfrm>
            <a:off x="1689410" y="3749757"/>
            <a:ext cx="1602321" cy="1376855"/>
          </a:xfrm>
          <a:prstGeom prst="wedgeRoundRectCallout">
            <a:avLst>
              <a:gd name="adj1" fmla="val 19835"/>
              <a:gd name="adj2" fmla="val -7108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832775" y="3836283"/>
            <a:ext cx="131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팀원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</a:t>
            </a:r>
          </a:p>
          <a:p>
            <a:pPr algn="ctr"/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과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여후배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말을 잘함</a:t>
            </a:r>
          </a:p>
        </p:txBody>
      </p:sp>
      <p:sp>
        <p:nvSpPr>
          <p:cNvPr id="59" name="모서리가 둥근 사각형 설명선 58"/>
          <p:cNvSpPr/>
          <p:nvPr/>
        </p:nvSpPr>
        <p:spPr>
          <a:xfrm>
            <a:off x="9167282" y="3749757"/>
            <a:ext cx="1602321" cy="1376855"/>
          </a:xfrm>
          <a:prstGeom prst="wedgeRoundRectCallout">
            <a:avLst>
              <a:gd name="adj1" fmla="val 19835"/>
              <a:gd name="adj2" fmla="val -7108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166521" y="3836278"/>
            <a:ext cx="1603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팀원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2</a:t>
            </a:r>
          </a:p>
          <a:p>
            <a:pPr algn="ctr"/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통계학과 친구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직전 학기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4.3</a:t>
            </a:r>
            <a:endParaRPr lang="ko-KR" altLang="en-US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4355" y="3775295"/>
            <a:ext cx="3080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나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물류학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주전공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소프트웨어 공학 연계전공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SCSC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과정 이수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프로그래밍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통계 지식 조금씩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6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5526171" y="1539278"/>
            <a:ext cx="1317117" cy="1761468"/>
            <a:chOff x="2188000" y="4657513"/>
            <a:chExt cx="1317117" cy="1761468"/>
          </a:xfrm>
        </p:grpSpPr>
        <p:sp>
          <p:nvSpPr>
            <p:cNvPr id="4" name="사다리꼴 3"/>
            <p:cNvSpPr/>
            <p:nvPr/>
          </p:nvSpPr>
          <p:spPr>
            <a:xfrm>
              <a:off x="2188000" y="5666343"/>
              <a:ext cx="1317117" cy="752638"/>
            </a:xfrm>
            <a:prstGeom prst="trapezoid">
              <a:avLst>
                <a:gd name="adj" fmla="val 7684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 rot="10800000">
              <a:off x="2620767" y="5666342"/>
              <a:ext cx="451583" cy="60817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5400000">
              <a:off x="2594593" y="5576872"/>
              <a:ext cx="344343" cy="286183"/>
            </a:xfrm>
            <a:prstGeom prst="triangl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대각선 줄무늬 6"/>
            <p:cNvSpPr/>
            <p:nvPr/>
          </p:nvSpPr>
          <p:spPr>
            <a:xfrm>
              <a:off x="2684482" y="5575661"/>
              <a:ext cx="526821" cy="467001"/>
            </a:xfrm>
            <a:prstGeom prst="diagStrip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 rot="5400000">
              <a:off x="2392059" y="4770407"/>
              <a:ext cx="940807" cy="715019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 rot="16200000">
              <a:off x="2248900" y="5016542"/>
              <a:ext cx="737937" cy="225830"/>
            </a:xfrm>
            <a:prstGeom prst="trapezoid">
              <a:avLst>
                <a:gd name="adj" fmla="val 59705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다리꼴 9"/>
            <p:cNvSpPr/>
            <p:nvPr/>
          </p:nvSpPr>
          <p:spPr>
            <a:xfrm rot="2003664">
              <a:off x="2628710" y="4722527"/>
              <a:ext cx="710014" cy="232037"/>
            </a:xfrm>
            <a:prstGeom prst="trapezoid">
              <a:avLst>
                <a:gd name="adj" fmla="val 603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5400000">
              <a:off x="2458653" y="4822694"/>
              <a:ext cx="354409" cy="261814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9220330" y="1518399"/>
            <a:ext cx="1317116" cy="1803226"/>
            <a:chOff x="3665578" y="4610929"/>
            <a:chExt cx="1317116" cy="1803226"/>
          </a:xfrm>
        </p:grpSpPr>
        <p:sp>
          <p:nvSpPr>
            <p:cNvPr id="18" name="양쪽 모서리가 잘린 사각형 17"/>
            <p:cNvSpPr/>
            <p:nvPr/>
          </p:nvSpPr>
          <p:spPr>
            <a:xfrm>
              <a:off x="3665578" y="5759173"/>
              <a:ext cx="1317116" cy="654982"/>
            </a:xfrm>
            <a:prstGeom prst="snip2SameRect">
              <a:avLst>
                <a:gd name="adj1" fmla="val 33248"/>
                <a:gd name="adj2" fmla="val 0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rot="10800000">
              <a:off x="3993868" y="5753109"/>
              <a:ext cx="683211" cy="472128"/>
            </a:xfrm>
            <a:prstGeom prst="triangle">
              <a:avLst/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3880974" y="4855328"/>
              <a:ext cx="940807" cy="715018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다리꼴 20"/>
            <p:cNvSpPr/>
            <p:nvPr/>
          </p:nvSpPr>
          <p:spPr>
            <a:xfrm rot="16200000">
              <a:off x="3735064" y="5116235"/>
              <a:ext cx="696363" cy="178755"/>
            </a:xfrm>
            <a:prstGeom prst="trapezoid">
              <a:avLst>
                <a:gd name="adj" fmla="val 73098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21"/>
            <p:cNvSpPr/>
            <p:nvPr/>
          </p:nvSpPr>
          <p:spPr>
            <a:xfrm rot="10800000">
              <a:off x="4221398" y="5724963"/>
              <a:ext cx="228151" cy="1576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L 도형 22"/>
            <p:cNvSpPr/>
            <p:nvPr/>
          </p:nvSpPr>
          <p:spPr>
            <a:xfrm rot="18900000">
              <a:off x="4155919" y="5543571"/>
              <a:ext cx="359108" cy="359108"/>
            </a:xfrm>
            <a:prstGeom prst="corner">
              <a:avLst>
                <a:gd name="adj1" fmla="val 34390"/>
                <a:gd name="adj2" fmla="val 36918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오각형 23"/>
            <p:cNvSpPr/>
            <p:nvPr/>
          </p:nvSpPr>
          <p:spPr>
            <a:xfrm rot="3459289">
              <a:off x="4059354" y="4844419"/>
              <a:ext cx="921766" cy="454786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rot="5400000">
              <a:off x="3953389" y="4813314"/>
              <a:ext cx="438467" cy="357509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32013" y="1492768"/>
            <a:ext cx="1317116" cy="1854489"/>
            <a:chOff x="717852" y="4559667"/>
            <a:chExt cx="1317116" cy="1854489"/>
          </a:xfrm>
        </p:grpSpPr>
        <p:sp>
          <p:nvSpPr>
            <p:cNvPr id="12" name="양쪽 모서리가 잘린 사각형 11"/>
            <p:cNvSpPr/>
            <p:nvPr/>
          </p:nvSpPr>
          <p:spPr>
            <a:xfrm>
              <a:off x="717852" y="5759174"/>
              <a:ext cx="1317116" cy="654982"/>
            </a:xfrm>
            <a:prstGeom prst="snip2SameRect">
              <a:avLst>
                <a:gd name="adj1" fmla="val 33248"/>
                <a:gd name="adj2" fmla="val 0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10800000">
              <a:off x="1046142" y="5753109"/>
              <a:ext cx="683211" cy="472129"/>
            </a:xfrm>
            <a:prstGeom prst="triangle">
              <a:avLst/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/>
            <p:cNvSpPr/>
            <p:nvPr/>
          </p:nvSpPr>
          <p:spPr>
            <a:xfrm rot="5400000">
              <a:off x="933248" y="4855328"/>
              <a:ext cx="940807" cy="715018"/>
            </a:xfrm>
            <a:prstGeom prst="hexagon">
              <a:avLst>
                <a:gd name="adj" fmla="val 34114"/>
                <a:gd name="vf" fmla="val 115470"/>
              </a:avLst>
            </a:prstGeom>
            <a:solidFill>
              <a:srgbClr val="F9A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787338" y="5116235"/>
              <a:ext cx="696363" cy="178755"/>
            </a:xfrm>
            <a:prstGeom prst="trapezoid">
              <a:avLst>
                <a:gd name="adj" fmla="val 73098"/>
              </a:avLst>
            </a:prstGeom>
            <a:solidFill>
              <a:srgbClr val="A14D0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1273672" y="5724963"/>
              <a:ext cx="228151" cy="1576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/>
            <p:cNvSpPr/>
            <p:nvPr/>
          </p:nvSpPr>
          <p:spPr>
            <a:xfrm rot="18900000">
              <a:off x="1208193" y="5543572"/>
              <a:ext cx="359108" cy="359109"/>
            </a:xfrm>
            <a:prstGeom prst="corner">
              <a:avLst>
                <a:gd name="adj1" fmla="val 34390"/>
                <a:gd name="adj2" fmla="val 36918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정오각형 25"/>
            <p:cNvSpPr/>
            <p:nvPr/>
          </p:nvSpPr>
          <p:spPr>
            <a:xfrm rot="18900000">
              <a:off x="780756" y="4839062"/>
              <a:ext cx="770876" cy="2871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정오각형 26"/>
            <p:cNvSpPr/>
            <p:nvPr/>
          </p:nvSpPr>
          <p:spPr>
            <a:xfrm rot="2381469">
              <a:off x="1278246" y="4808752"/>
              <a:ext cx="730541" cy="287112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정오각형 27"/>
            <p:cNvSpPr/>
            <p:nvPr/>
          </p:nvSpPr>
          <p:spPr>
            <a:xfrm>
              <a:off x="1241095" y="4559667"/>
              <a:ext cx="312651" cy="297763"/>
            </a:xfrm>
            <a:prstGeom prst="pent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82494" y="4652010"/>
            <a:ext cx="7244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스쿼드</a:t>
            </a:r>
            <a:r>
              <a: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완성</a:t>
            </a:r>
            <a:endParaRPr lang="en-US" altLang="ko-KR" sz="4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이대로 수상까지 </a:t>
            </a:r>
            <a:r>
              <a:rPr lang="ko-KR" altLang="en-US" sz="4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가즈아ㅏㅏ</a:t>
            </a:r>
            <a:r>
              <a:rPr lang="en-US" altLang="ko-KR" sz="4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~</a:t>
            </a:r>
            <a:r>
              <a: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20" y="4322435"/>
            <a:ext cx="2204018" cy="1653014"/>
          </a:xfrm>
          <a:prstGeom prst="rect">
            <a:avLst/>
          </a:prstGeom>
        </p:spPr>
      </p:pic>
      <p:pic>
        <p:nvPicPr>
          <p:cNvPr id="2062" name="Picture 14" descr="가즈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8" y="4322435"/>
            <a:ext cx="2451429" cy="165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594917"/>
            <a:ext cx="5677692" cy="566816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801130" y="4374275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6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895725" y="3638550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594917"/>
            <a:ext cx="5677692" cy="485842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181850" y="1438275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86" y="594917"/>
            <a:ext cx="4858428" cy="485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63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895725" y="3638550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594917"/>
            <a:ext cx="5677692" cy="485842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181850" y="1438275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7325380" y="4667250"/>
            <a:ext cx="771525" cy="657225"/>
          </a:xfrm>
          <a:prstGeom prst="wedgeRoundRectCallout">
            <a:avLst>
              <a:gd name="adj1" fmla="val -15809"/>
              <a:gd name="adj2" fmla="val -664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91981" y="414551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결과물 제출일</a:t>
            </a:r>
          </a:p>
        </p:txBody>
      </p:sp>
    </p:spTree>
    <p:extLst>
      <p:ext uri="{BB962C8B-B14F-4D97-AF65-F5344CB8AC3E}">
        <p14:creationId xmlns:p14="http://schemas.microsoft.com/office/powerpoint/2010/main" val="37893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895725" y="3638550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594917"/>
            <a:ext cx="5677692" cy="485842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181850" y="1438275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6505575" y="4667250"/>
            <a:ext cx="771525" cy="657225"/>
          </a:xfrm>
          <a:prstGeom prst="wedgeRoundRectCallout">
            <a:avLst>
              <a:gd name="adj1" fmla="val -15809"/>
              <a:gd name="adj2" fmla="val -664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카페베네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 b="11002"/>
          <a:stretch/>
        </p:blipFill>
        <p:spPr bwMode="auto">
          <a:xfrm>
            <a:off x="4244607" y="4413215"/>
            <a:ext cx="3710020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257154" y="594917"/>
            <a:ext cx="5677692" cy="485842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91981" y="414551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결과물 제출일</a:t>
            </a:r>
          </a:p>
        </p:txBody>
      </p:sp>
      <p:pic>
        <p:nvPicPr>
          <p:cNvPr id="4" name="02초+You+Are+My+Gir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9815" y="2459504"/>
            <a:ext cx="7532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# Scene 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solidFill>
                  <a:prstClr val="white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위   기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11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9"/>
          <a:stretch/>
        </p:blipFill>
        <p:spPr>
          <a:xfrm>
            <a:off x="5690846" y="2619740"/>
            <a:ext cx="745992" cy="8408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90846" y="2627918"/>
            <a:ext cx="659338" cy="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2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fad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129" y="2891789"/>
            <a:ext cx="4057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제출 한달 남기고  본격적 시작</a:t>
            </a:r>
            <a:r>
              <a:rPr lang="en-US" altLang="ko-KR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</a:t>
            </a:r>
            <a:endParaRPr lang="ko-KR" altLang="en-US" sz="44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082" name="Picture 10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23" y="1341776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47" y="2337183"/>
            <a:ext cx="3000375" cy="19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가즈아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22" y="3180100"/>
            <a:ext cx="2486025" cy="21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가즈아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41" y="4310371"/>
            <a:ext cx="3352800" cy="208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가즈아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05" y="506523"/>
            <a:ext cx="2434218" cy="183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29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" y="1991588"/>
            <a:ext cx="11822175" cy="42677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2148" y="411479"/>
            <a:ext cx="8267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제 </a:t>
            </a:r>
            <a:r>
              <a:rPr lang="en-US" altLang="ko-KR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5</a:t>
            </a:r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회 </a:t>
            </a:r>
            <a:r>
              <a:rPr lang="ko-KR" altLang="en-US" sz="44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빅콘테스트</a:t>
            </a:r>
            <a:endParaRPr lang="ko-KR" altLang="en-US" sz="44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2519" y="3384469"/>
            <a:ext cx="997528" cy="8431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340772" y="1566041"/>
            <a:ext cx="5118538" cy="893380"/>
          </a:xfrm>
          <a:prstGeom prst="wedgeRoundRectCallout">
            <a:avLst>
              <a:gd name="adj1" fmla="val -48143"/>
              <a:gd name="adj2" fmla="val 14838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각 </a:t>
            </a:r>
            <a:r>
              <a:rPr lang="ko-KR" altLang="en-US" dirty="0" err="1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영화별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월 </a:t>
            </a:r>
            <a:r>
              <a:rPr lang="en-US" altLang="ko-KR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일까지의 </a:t>
            </a:r>
            <a:r>
              <a:rPr lang="ko-KR" altLang="en-US" dirty="0" err="1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누적관객수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예측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680960" y="5607874"/>
            <a:ext cx="3840480" cy="651510"/>
          </a:xfrm>
          <a:prstGeom prst="wedgeRoundRectCallout">
            <a:avLst>
              <a:gd name="adj1" fmla="val -57837"/>
              <a:gd name="adj2" fmla="val -3925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머신러닝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기법을 </a:t>
            </a:r>
            <a:r>
              <a:rPr lang="ko-KR" altLang="en-US" dirty="0" err="1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활용시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가산점</a:t>
            </a:r>
            <a:r>
              <a:rPr lang="ko-KR" altLang="en-US" dirty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부여</a:t>
            </a:r>
          </a:p>
        </p:txBody>
      </p:sp>
    </p:spTree>
    <p:extLst>
      <p:ext uri="{BB962C8B-B14F-4D97-AF65-F5344CB8AC3E}">
        <p14:creationId xmlns:p14="http://schemas.microsoft.com/office/powerpoint/2010/main" val="264138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62148" y="411479"/>
            <a:ext cx="8267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퓨쳐스리그</a:t>
            </a:r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데이터</a:t>
            </a: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" b="43403"/>
          <a:stretch/>
        </p:blipFill>
        <p:spPr>
          <a:xfrm>
            <a:off x="273273" y="1664934"/>
            <a:ext cx="6810702" cy="1922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24626" y="3794450"/>
            <a:ext cx="1107996" cy="9249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…</a:t>
            </a:r>
            <a:endParaRPr lang="ko-KR" altLang="en-US" sz="6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4" y="4926403"/>
            <a:ext cx="6810702" cy="17314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46733" y="1912528"/>
            <a:ext cx="48452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특징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주별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박스오피스 순위가 기록된 엑셀 데이터</a:t>
            </a:r>
            <a:b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131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(15.01.01 ~ 17.07.05)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전체 매출액 점유율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0.1%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이내의 독립영화들이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70%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이상을 차지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해당 주차의 매출액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점유율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누적관객수가</a:t>
            </a:r>
            <a:b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기록됨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7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62148" y="411479"/>
            <a:ext cx="8267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퓨쳐스리그</a:t>
            </a:r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데이터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32D9D3-06E8-4BBF-B9A1-582DFBA0A592}"/>
              </a:ext>
            </a:extLst>
          </p:cNvPr>
          <p:cNvGrpSpPr/>
          <p:nvPr/>
        </p:nvGrpSpPr>
        <p:grpSpPr>
          <a:xfrm>
            <a:off x="494913" y="2376452"/>
            <a:ext cx="6063586" cy="2706444"/>
            <a:chOff x="3404652" y="1823386"/>
            <a:chExt cx="7820327" cy="386909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1E55161-B782-4812-823E-CC2643B9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652" y="1823386"/>
              <a:ext cx="2691596" cy="386909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CDD3693-60DB-4417-BB41-13E91EE5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978" y="1936679"/>
              <a:ext cx="2529128" cy="362331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97EB4A-A62F-4F44-932D-10864AEE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969" y="1914002"/>
              <a:ext cx="2528010" cy="3623311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4C703D6-4B07-4F67-A069-460BD25070B1}"/>
              </a:ext>
            </a:extLst>
          </p:cNvPr>
          <p:cNvCxnSpPr>
            <a:cxnSpLocks/>
          </p:cNvCxnSpPr>
          <p:nvPr/>
        </p:nvCxnSpPr>
        <p:spPr>
          <a:xfrm>
            <a:off x="529020" y="2353159"/>
            <a:ext cx="0" cy="270775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745939-B314-4E4D-9005-33B333779118}"/>
              </a:ext>
            </a:extLst>
          </p:cNvPr>
          <p:cNvCxnSpPr>
            <a:cxnSpLocks/>
          </p:cNvCxnSpPr>
          <p:nvPr/>
        </p:nvCxnSpPr>
        <p:spPr>
          <a:xfrm>
            <a:off x="6586697" y="2338153"/>
            <a:ext cx="15404" cy="272275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EBCBFAF-736F-4376-8F8C-E3E4ECACDB8C}"/>
              </a:ext>
            </a:extLst>
          </p:cNvPr>
          <p:cNvCxnSpPr>
            <a:cxnSpLocks/>
          </p:cNvCxnSpPr>
          <p:nvPr/>
        </p:nvCxnSpPr>
        <p:spPr>
          <a:xfrm>
            <a:off x="4560164" y="2364804"/>
            <a:ext cx="7786" cy="2696106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02F631-3E70-48B4-99B5-8ED050E1C0D0}"/>
              </a:ext>
            </a:extLst>
          </p:cNvPr>
          <p:cNvCxnSpPr>
            <a:cxnSpLocks/>
          </p:cNvCxnSpPr>
          <p:nvPr/>
        </p:nvCxnSpPr>
        <p:spPr>
          <a:xfrm>
            <a:off x="2526012" y="2347829"/>
            <a:ext cx="0" cy="271308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57330" y="5082896"/>
            <a:ext cx="17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9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월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27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 개봉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18292" y="5082896"/>
            <a:ext cx="17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10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월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3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 개봉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96259" y="5060910"/>
            <a:ext cx="17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10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월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3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 개봉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46733" y="1912528"/>
            <a:ext cx="471914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특징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킹스맨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골든서클은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14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</a:t>
            </a:r>
            <a:b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남한산성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넛잡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2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는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8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일의 관람 기간을 가짐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주어진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Data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의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영화별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누적 관객수는 서로 상이한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개봉기간을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가짐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05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7" y="813352"/>
            <a:ext cx="5992061" cy="5420481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40524" y="2060028"/>
            <a:ext cx="5644055" cy="1534510"/>
          </a:xfrm>
          <a:custGeom>
            <a:avLst/>
            <a:gdLst>
              <a:gd name="connsiteX0" fmla="*/ 0 w 5644055"/>
              <a:gd name="connsiteY0" fmla="*/ 0 h 1534510"/>
              <a:gd name="connsiteX1" fmla="*/ 5644055 w 5644055"/>
              <a:gd name="connsiteY1" fmla="*/ 0 h 1534510"/>
              <a:gd name="connsiteX2" fmla="*/ 5644055 w 5644055"/>
              <a:gd name="connsiteY2" fmla="*/ 830317 h 1534510"/>
              <a:gd name="connsiteX3" fmla="*/ 1618593 w 5644055"/>
              <a:gd name="connsiteY3" fmla="*/ 830317 h 1534510"/>
              <a:gd name="connsiteX4" fmla="*/ 1618593 w 5644055"/>
              <a:gd name="connsiteY4" fmla="*/ 1534510 h 1534510"/>
              <a:gd name="connsiteX5" fmla="*/ 0 w 5644055"/>
              <a:gd name="connsiteY5" fmla="*/ 1534510 h 1534510"/>
              <a:gd name="connsiteX6" fmla="*/ 0 w 5644055"/>
              <a:gd name="connsiteY6" fmla="*/ 0 h 153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4055" h="1534510">
                <a:moveTo>
                  <a:pt x="0" y="0"/>
                </a:moveTo>
                <a:lnTo>
                  <a:pt x="5644055" y="0"/>
                </a:lnTo>
                <a:lnTo>
                  <a:pt x="5644055" y="830317"/>
                </a:lnTo>
                <a:lnTo>
                  <a:pt x="1618593" y="830317"/>
                </a:lnTo>
                <a:lnTo>
                  <a:pt x="1618593" y="1534510"/>
                </a:lnTo>
                <a:lnTo>
                  <a:pt x="0" y="1534510"/>
                </a:lnTo>
                <a:cubicBezTo>
                  <a:pt x="3503" y="1019503"/>
                  <a:pt x="7007" y="50449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46734" y="1912528"/>
            <a:ext cx="4687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특징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21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세기 역대 가장 긴 연휴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(10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주어진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Data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에는 이런 연휴를 고려한 모델을 수립하기 </a:t>
            </a:r>
            <a:r>
              <a:rPr lang="ko-KR" altLang="en-US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힘듬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06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91445" y="1712559"/>
            <a:ext cx="6810704" cy="4992895"/>
            <a:chOff x="273272" y="1664934"/>
            <a:chExt cx="6810704" cy="4992895"/>
          </a:xfrm>
        </p:grpSpPr>
        <p:pic>
          <p:nvPicPr>
            <p:cNvPr id="25" name="그림 24" descr="화면 캡처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8" b="43403"/>
            <a:stretch/>
          </p:blipFill>
          <p:spPr>
            <a:xfrm>
              <a:off x="273273" y="1664934"/>
              <a:ext cx="6810702" cy="192247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24626" y="3794450"/>
              <a:ext cx="1107996" cy="9249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6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…</a:t>
              </a:r>
              <a:endParaRPr lang="ko-KR" altLang="en-US" sz="6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pic>
          <p:nvPicPr>
            <p:cNvPr id="27" name="그림 26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74" y="4926403"/>
              <a:ext cx="6810702" cy="1731426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273272" y="1664934"/>
              <a:ext cx="6810703" cy="4992895"/>
              <a:chOff x="273272" y="1664934"/>
              <a:chExt cx="6810703" cy="4992895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273273" y="1664934"/>
                <a:ext cx="6810702" cy="4992895"/>
              </a:xfrm>
              <a:prstGeom prst="line">
                <a:avLst/>
              </a:prstGeom>
              <a:ln w="2540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H="1">
                <a:off x="273272" y="1760458"/>
                <a:ext cx="6810703" cy="4897371"/>
              </a:xfrm>
              <a:prstGeom prst="line">
                <a:avLst/>
              </a:prstGeom>
              <a:ln w="2540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/>
          <p:cNvSpPr txBox="1"/>
          <p:nvPr/>
        </p:nvSpPr>
        <p:spPr>
          <a:xfrm>
            <a:off x="1962148" y="411479"/>
            <a:ext cx="8267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퓨쳐스리그</a:t>
            </a:r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데이터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46733" y="1912528"/>
            <a:ext cx="4845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특징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위와 같은 이유로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  <a:b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Raw Data</a:t>
            </a:r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는 사용하기가 불가능하다고 판단 </a:t>
            </a:r>
            <a:endParaRPr lang="en-US" altLang="ko-KR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438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좆됐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9815" y="2459504"/>
            <a:ext cx="7532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# Scene 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noProof="0" dirty="0">
                <a:solidFill>
                  <a:prstClr val="white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절   정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96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81025"/>
            <a:ext cx="7620000" cy="5695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2496" y="2427892"/>
            <a:ext cx="95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32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73309" y="3439510"/>
            <a:ext cx="95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24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29294" y="5284074"/>
            <a:ext cx="956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22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8938" y="5381272"/>
            <a:ext cx="956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22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21421" y="4818967"/>
            <a:ext cx="95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20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6703" y="2939097"/>
            <a:ext cx="95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20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6249" y="2695455"/>
            <a:ext cx="95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7159" y="2943469"/>
            <a:ext cx="95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12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7723" y="2674794"/>
            <a:ext cx="95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12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50827" y="4234535"/>
            <a:ext cx="95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좋아해 R" panose="02020603020101020101" pitchFamily="18" charset="-127"/>
                <a:ea typeface="210 좋아해 R" panose="02020603020101020101" pitchFamily="18" charset="-127"/>
              </a:rPr>
              <a:t>Data</a:t>
            </a:r>
            <a:endParaRPr lang="ko-KR" altLang="en-US" sz="1600" dirty="0">
              <a:latin typeface="210 좋아해 R" panose="02020603020101020101" pitchFamily="18" charset="-127"/>
              <a:ea typeface="210 좋아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31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영화진흥위원회 오픈API -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4" t="4637" r="18793"/>
          <a:stretch/>
        </p:blipFill>
        <p:spPr>
          <a:xfrm>
            <a:off x="199696" y="262758"/>
            <a:ext cx="7388773" cy="6302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8674" y="2121391"/>
            <a:ext cx="4393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(REST)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를 이용</a:t>
            </a:r>
            <a:endParaRPr lang="en-US" altLang="ko-KR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형식의 데이터를 받아 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Parsing</a:t>
            </a:r>
          </a:p>
        </p:txBody>
      </p:sp>
    </p:spTree>
    <p:extLst>
      <p:ext uri="{BB962C8B-B14F-4D97-AF65-F5344CB8AC3E}">
        <p14:creationId xmlns:p14="http://schemas.microsoft.com/office/powerpoint/2010/main" val="350208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90846" y="2627918"/>
            <a:ext cx="659338" cy="8408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84" y="1517551"/>
            <a:ext cx="3886950" cy="35144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786081" y="1862584"/>
            <a:ext cx="2902603" cy="2764859"/>
            <a:chOff x="7281381" y="1757809"/>
            <a:chExt cx="2902603" cy="2764859"/>
          </a:xfrm>
        </p:grpSpPr>
        <p:sp>
          <p:nvSpPr>
            <p:cNvPr id="11" name="TextBox 10"/>
            <p:cNvSpPr txBox="1"/>
            <p:nvPr/>
          </p:nvSpPr>
          <p:spPr>
            <a:xfrm>
              <a:off x="7604855" y="1757809"/>
              <a:ext cx="2579129" cy="276485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emonGSC" panose="02030600000101010101" pitchFamily="18" charset="0"/>
                  <a:ea typeface="PokemonGSC" panose="02030600000101010101" pitchFamily="18" charset="0"/>
                  <a:cs typeface="Open Sans Extrabold" panose="020B0906030804020204" pitchFamily="34" charset="0"/>
                </a:rPr>
                <a:t>발단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emonGSC" panose="02030600000101010101" pitchFamily="18" charset="0"/>
                  <a:ea typeface="PokemonGSC" panose="02030600000101010101" pitchFamily="18" charset="0"/>
                  <a:cs typeface="Open Sans Extrabold" panose="020B0906030804020204" pitchFamily="34" charset="0"/>
                </a:rPr>
                <a:t>전개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emonGSC" panose="02030600000101010101" pitchFamily="18" charset="0"/>
                  <a:ea typeface="PokemonGSC" panose="02030600000101010101" pitchFamily="18" charset="0"/>
                  <a:cs typeface="Open Sans Extrabold" panose="020B0906030804020204" pitchFamily="34" charset="0"/>
                </a:rPr>
                <a:t>위기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emonGSC" panose="02030600000101010101" pitchFamily="18" charset="0"/>
                  <a:ea typeface="PokemonGSC" panose="02030600000101010101" pitchFamily="18" charset="0"/>
                  <a:cs typeface="Open Sans Extrabold" panose="020B0906030804020204" pitchFamily="34" charset="0"/>
                </a:rPr>
                <a:t>절정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kemonGSC" panose="02030600000101010101" pitchFamily="18" charset="0"/>
                  <a:ea typeface="PokemonGSC" panose="02030600000101010101" pitchFamily="18" charset="0"/>
                  <a:cs typeface="Open Sans Extrabold" panose="020B0906030804020204" pitchFamily="34" charset="0"/>
                </a:rPr>
                <a:t>결말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281381" y="1990898"/>
              <a:ext cx="288032" cy="1927098"/>
              <a:chOff x="5595714" y="2110674"/>
              <a:chExt cx="288032" cy="192709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5714" y="2110674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5714" y="2655648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5714" y="3200622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5714" y="3745596"/>
                <a:ext cx="288032" cy="292176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9" t="22978" r="26889" b="26889"/>
            <a:stretch/>
          </p:blipFill>
          <p:spPr>
            <a:xfrm>
              <a:off x="7281381" y="4170796"/>
              <a:ext cx="288032" cy="292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5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8674" y="2121391"/>
            <a:ext cx="4393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(REST)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를 이용</a:t>
            </a:r>
            <a:endParaRPr lang="en-US" altLang="ko-KR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형식의 데이터를 받아 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Parsing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년 이후 영화들의 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14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 누적 관객수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 누적 관객수를 종속변수로 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Data 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재정리</a:t>
            </a:r>
          </a:p>
        </p:txBody>
      </p:sp>
      <p:pic>
        <p:nvPicPr>
          <p:cNvPr id="8" name="그림 7" descr="movie_usa.csv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4319" r="39374" b="158"/>
          <a:stretch/>
        </p:blipFill>
        <p:spPr>
          <a:xfrm>
            <a:off x="199696" y="252248"/>
            <a:ext cx="7388773" cy="63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F3398-9B5C-4CAE-8B2B-DFD15D26C3D0}"/>
              </a:ext>
            </a:extLst>
          </p:cNvPr>
          <p:cNvSpPr txBox="1"/>
          <p:nvPr/>
        </p:nvSpPr>
        <p:spPr>
          <a:xfrm>
            <a:off x="1517579" y="955675"/>
            <a:ext cx="303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변수</a:t>
            </a: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2E0A4-C93A-48B0-8F12-CB8AE5BB7028}"/>
              </a:ext>
            </a:extLst>
          </p:cNvPr>
          <p:cNvSpPr txBox="1"/>
          <p:nvPr/>
        </p:nvSpPr>
        <p:spPr>
          <a:xfrm>
            <a:off x="360051" y="344557"/>
            <a:ext cx="31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셋 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4556E5-627A-4C58-ABBD-88A937B7DD50}"/>
              </a:ext>
            </a:extLst>
          </p:cNvPr>
          <p:cNvGrpSpPr/>
          <p:nvPr/>
        </p:nvGrpSpPr>
        <p:grpSpPr>
          <a:xfrm>
            <a:off x="2647181" y="1925616"/>
            <a:ext cx="8686555" cy="4388553"/>
            <a:chOff x="1590070" y="1862174"/>
            <a:chExt cx="8686555" cy="438855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D0F33A-6CFA-4BDC-A3CD-8380FE53BB99}"/>
                </a:ext>
              </a:extLst>
            </p:cNvPr>
            <p:cNvSpPr txBox="1"/>
            <p:nvPr/>
          </p:nvSpPr>
          <p:spPr>
            <a:xfrm>
              <a:off x="9076093" y="4714315"/>
              <a:ext cx="1150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휴일 수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177F7C2-5954-4F11-AE69-864189EF9397}"/>
                </a:ext>
              </a:extLst>
            </p:cNvPr>
            <p:cNvSpPr txBox="1"/>
            <p:nvPr/>
          </p:nvSpPr>
          <p:spPr>
            <a:xfrm>
              <a:off x="5564469" y="4688844"/>
              <a:ext cx="862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배급사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9D21FDE-33AB-46B5-9EF2-D201F73946A8}"/>
                </a:ext>
              </a:extLst>
            </p:cNvPr>
            <p:cNvGrpSpPr/>
            <p:nvPr/>
          </p:nvGrpSpPr>
          <p:grpSpPr>
            <a:xfrm>
              <a:off x="1590070" y="1862174"/>
              <a:ext cx="8686555" cy="4388553"/>
              <a:chOff x="1590070" y="1862174"/>
              <a:chExt cx="8686555" cy="438855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F6BC33-252B-47A9-9AAD-957E151E175F}"/>
                  </a:ext>
                </a:extLst>
              </p:cNvPr>
              <p:cNvSpPr txBox="1"/>
              <p:nvPr/>
            </p:nvSpPr>
            <p:spPr>
              <a:xfrm>
                <a:off x="7410051" y="3609964"/>
                <a:ext cx="839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범주형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89D9A7A-17CB-49F4-9DBC-50123DCE79FC}"/>
                  </a:ext>
                </a:extLst>
              </p:cNvPr>
              <p:cNvSpPr txBox="1"/>
              <p:nvPr/>
            </p:nvSpPr>
            <p:spPr>
              <a:xfrm>
                <a:off x="9107008" y="3632387"/>
                <a:ext cx="839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연속형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7DE8AAA2-3B75-49DB-A226-88AFDFD80013}"/>
                  </a:ext>
                </a:extLst>
              </p:cNvPr>
              <p:cNvGrpSpPr/>
              <p:nvPr/>
            </p:nvGrpSpPr>
            <p:grpSpPr>
              <a:xfrm>
                <a:off x="1590070" y="1862174"/>
                <a:ext cx="8686555" cy="4388553"/>
                <a:chOff x="1590070" y="1862174"/>
                <a:chExt cx="8686555" cy="4388553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DA7A2CC7-29C0-4B4A-85D3-08120F800FC7}"/>
                    </a:ext>
                  </a:extLst>
                </p:cNvPr>
                <p:cNvGrpSpPr/>
                <p:nvPr/>
              </p:nvGrpSpPr>
              <p:grpSpPr>
                <a:xfrm>
                  <a:off x="1590070" y="1862174"/>
                  <a:ext cx="8686555" cy="3833411"/>
                  <a:chOff x="1590070" y="1862174"/>
                  <a:chExt cx="8686555" cy="3833411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0E5BB105-FCC2-4AE8-8F01-FC7A1D04961C}"/>
                      </a:ext>
                    </a:extLst>
                  </p:cNvPr>
                  <p:cNvGrpSpPr/>
                  <p:nvPr/>
                </p:nvGrpSpPr>
                <p:grpSpPr>
                  <a:xfrm>
                    <a:off x="1590070" y="1862174"/>
                    <a:ext cx="6931242" cy="3830028"/>
                    <a:chOff x="1966267" y="609138"/>
                    <a:chExt cx="8251513" cy="5212330"/>
                  </a:xfrm>
                </p:grpSpPr>
                <p:sp>
                  <p:nvSpPr>
                    <p:cNvPr id="72" name="자유형 26">
                      <a:extLst>
                        <a:ext uri="{FF2B5EF4-FFF2-40B4-BE49-F238E27FC236}">
                          <a16:creationId xmlns:a16="http://schemas.microsoft.com/office/drawing/2014/main" id="{8B5F60CC-0C82-4542-A3D6-61F54BBDB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1239" y="609138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73" name="자유형 27">
                      <a:extLst>
                        <a:ext uri="{FF2B5EF4-FFF2-40B4-BE49-F238E27FC236}">
                          <a16:creationId xmlns:a16="http://schemas.microsoft.com/office/drawing/2014/main" id="{47700D6C-D113-4D40-A322-7B684ABCF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5361" y="765510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EBB1DC26-1635-499D-85B8-8A2F9E19F6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13747" y="1381640"/>
                      <a:ext cx="834328" cy="628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국적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B4E7C1F2-5DE4-4398-9FEA-5C0C3FB31C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79664" y="2999297"/>
                      <a:ext cx="999549" cy="4607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3600" b="1">
                          <a:solidFill>
                            <a:srgbClr val="BEBFC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EBFC1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범주형</a:t>
                      </a:r>
                    </a:p>
                  </p:txBody>
                </p:sp>
                <p:sp>
                  <p:nvSpPr>
                    <p:cNvPr id="77" name="자유형 31">
                      <a:extLst>
                        <a:ext uri="{FF2B5EF4-FFF2-40B4-BE49-F238E27FC236}">
                          <a16:creationId xmlns:a16="http://schemas.microsoft.com/office/drawing/2014/main" id="{8B2F5AE2-59CD-470E-9AA8-EE95E2013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18" y="609138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78" name="자유형 32">
                      <a:extLst>
                        <a:ext uri="{FF2B5EF4-FFF2-40B4-BE49-F238E27FC236}">
                          <a16:creationId xmlns:a16="http://schemas.microsoft.com/office/drawing/2014/main" id="{A45112F9-819F-4E08-AD3F-733CB4EF5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4340" y="765510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1F20413F-FB8F-45E1-8099-AA67694B3D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88271" y="1265635"/>
                      <a:ext cx="1869249" cy="8795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개봉 전 </a:t>
                      </a:r>
                      <a:endParaRPr kumimoji="0" lang="en-US" altLang="ko-KR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스크린 수</a:t>
                      </a:r>
                    </a:p>
                  </p:txBody>
                </p:sp>
                <p:sp>
                  <p:nvSpPr>
                    <p:cNvPr id="81" name="자유형 21">
                      <a:extLst>
                        <a:ext uri="{FF2B5EF4-FFF2-40B4-BE49-F238E27FC236}">
                          <a16:creationId xmlns:a16="http://schemas.microsoft.com/office/drawing/2014/main" id="{3883023A-6CC3-447E-B351-E049AC54A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6267" y="609138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82" name="자유형 28">
                      <a:extLst>
                        <a:ext uri="{FF2B5EF4-FFF2-40B4-BE49-F238E27FC236}">
                          <a16:creationId xmlns:a16="http://schemas.microsoft.com/office/drawing/2014/main" id="{0BD1ED13-3DE8-46DD-BFEB-E79BF1982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0389" y="765510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9396E1E-7114-4C68-A316-93D9B4F59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0505" y="1368641"/>
                      <a:ext cx="1321707" cy="6282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감독</a:t>
                      </a:r>
                    </a:p>
                  </p:txBody>
                </p:sp>
                <p:sp>
                  <p:nvSpPr>
                    <p:cNvPr id="84" name="자유형 47">
                      <a:extLst>
                        <a:ext uri="{FF2B5EF4-FFF2-40B4-BE49-F238E27FC236}">
                          <a16:creationId xmlns:a16="http://schemas.microsoft.com/office/drawing/2014/main" id="{642E0D64-A382-413B-B504-74ACC83DEA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9852" y="609138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85" name="자유형 48">
                      <a:extLst>
                        <a:ext uri="{FF2B5EF4-FFF2-40B4-BE49-F238E27FC236}">
                          <a16:creationId xmlns:a16="http://schemas.microsoft.com/office/drawing/2014/main" id="{758BD534-6118-4328-A1EA-A26293E2B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3974" y="765510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BBF212EF-63F0-4663-8C31-5ED29B943D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8721" y="1368641"/>
                      <a:ext cx="861045" cy="628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배우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95C87AEA-86E1-4293-9DBB-C6937772C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7165" y="2949061"/>
                      <a:ext cx="843870" cy="4607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3600" b="1">
                          <a:solidFill>
                            <a:srgbClr val="BEBFC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defRPr>
                      </a:lvl1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EBFC1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연속형</a:t>
                      </a:r>
                    </a:p>
                  </p:txBody>
                </p:sp>
                <p:sp>
                  <p:nvSpPr>
                    <p:cNvPr id="92" name="자유형 59">
                      <a:extLst>
                        <a:ext uri="{FF2B5EF4-FFF2-40B4-BE49-F238E27FC236}">
                          <a16:creationId xmlns:a16="http://schemas.microsoft.com/office/drawing/2014/main" id="{9E1D8310-FA1C-483A-AC9A-7B8350934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1239" y="3648173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93" name="자유형 60">
                      <a:extLst>
                        <a:ext uri="{FF2B5EF4-FFF2-40B4-BE49-F238E27FC236}">
                          <a16:creationId xmlns:a16="http://schemas.microsoft.com/office/drawing/2014/main" id="{ADEEAEE7-542A-4E43-A3C8-FD7E65894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5361" y="3804545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C83F7C4-A721-4B9F-BF3F-4362B25001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1457" y="4406879"/>
                      <a:ext cx="851504" cy="628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장르</a:t>
                      </a:r>
                    </a:p>
                  </p:txBody>
                </p:sp>
                <p:sp>
                  <p:nvSpPr>
                    <p:cNvPr id="96" name="자유형 64">
                      <a:extLst>
                        <a:ext uri="{FF2B5EF4-FFF2-40B4-BE49-F238E27FC236}">
                          <a16:creationId xmlns:a16="http://schemas.microsoft.com/office/drawing/2014/main" id="{E62D472C-0CE0-4E9F-931B-68342C0BF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0218" y="3648173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97" name="자유형 65">
                      <a:extLst>
                        <a:ext uri="{FF2B5EF4-FFF2-40B4-BE49-F238E27FC236}">
                          <a16:creationId xmlns:a16="http://schemas.microsoft.com/office/drawing/2014/main" id="{605B47E7-6ADB-460D-9109-23DB66FBE5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4340" y="3804545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99" name="자유형 68">
                      <a:extLst>
                        <a:ext uri="{FF2B5EF4-FFF2-40B4-BE49-F238E27FC236}">
                          <a16:creationId xmlns:a16="http://schemas.microsoft.com/office/drawing/2014/main" id="{88ECE0A8-DF4D-4158-96EC-7A2EB7A13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6267" y="3648173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100" name="자유형 69">
                      <a:extLst>
                        <a:ext uri="{FF2B5EF4-FFF2-40B4-BE49-F238E27FC236}">
                          <a16:creationId xmlns:a16="http://schemas.microsoft.com/office/drawing/2014/main" id="{DA38EB5E-8729-4962-8559-8EA1CAD9A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0389" y="3804545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8248B253-CA73-4B81-B7C8-52DA251A73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2908" y="4325780"/>
                      <a:ext cx="1118673" cy="8795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개봉 전 </a:t>
                      </a:r>
                      <a:endParaRPr kumimoji="0" lang="en-US" altLang="ko-KR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관객수</a:t>
                      </a:r>
                    </a:p>
                  </p:txBody>
                </p:sp>
                <p:sp>
                  <p:nvSpPr>
                    <p:cNvPr id="102" name="자유형 71">
                      <a:extLst>
                        <a:ext uri="{FF2B5EF4-FFF2-40B4-BE49-F238E27FC236}">
                          <a16:creationId xmlns:a16="http://schemas.microsoft.com/office/drawing/2014/main" id="{DE35A2B4-28C0-4058-81C6-25ED84254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9852" y="3648173"/>
                      <a:ext cx="1826541" cy="2173295"/>
                    </a:xfrm>
                    <a:custGeom>
                      <a:avLst/>
                      <a:gdLst>
                        <a:gd name="connsiteX0" fmla="*/ 927750 w 1826541"/>
                        <a:gd name="connsiteY0" fmla="*/ 24 h 2834420"/>
                        <a:gd name="connsiteX1" fmla="*/ 1095178 w 1826541"/>
                        <a:gd name="connsiteY1" fmla="*/ 72212 h 2834420"/>
                        <a:gd name="connsiteX2" fmla="*/ 1759196 w 1826541"/>
                        <a:gd name="connsiteY2" fmla="*/ 755604 h 2834420"/>
                        <a:gd name="connsiteX3" fmla="*/ 1822834 w 1826541"/>
                        <a:gd name="connsiteY3" fmla="*/ 879481 h 2834420"/>
                        <a:gd name="connsiteX4" fmla="*/ 1824138 w 1826541"/>
                        <a:gd name="connsiteY4" fmla="*/ 895505 h 2834420"/>
                        <a:gd name="connsiteX5" fmla="*/ 1824599 w 1826541"/>
                        <a:gd name="connsiteY5" fmla="*/ 895505 h 2834420"/>
                        <a:gd name="connsiteX6" fmla="*/ 1824599 w 1826541"/>
                        <a:gd name="connsiteY6" fmla="*/ 901172 h 2834420"/>
                        <a:gd name="connsiteX7" fmla="*/ 1826541 w 1826541"/>
                        <a:gd name="connsiteY7" fmla="*/ 925038 h 2834420"/>
                        <a:gd name="connsiteX8" fmla="*/ 1824599 w 1826541"/>
                        <a:gd name="connsiteY8" fmla="*/ 942630 h 2834420"/>
                        <a:gd name="connsiteX9" fmla="*/ 1824599 w 1826541"/>
                        <a:gd name="connsiteY9" fmla="*/ 1911739 h 2834420"/>
                        <a:gd name="connsiteX10" fmla="*/ 1826541 w 1826541"/>
                        <a:gd name="connsiteY10" fmla="*/ 1935605 h 2834420"/>
                        <a:gd name="connsiteX11" fmla="*/ 1754353 w 1826541"/>
                        <a:gd name="connsiteY11" fmla="*/ 2103033 h 2834420"/>
                        <a:gd name="connsiteX12" fmla="*/ 1070961 w 1826541"/>
                        <a:gd name="connsiteY12" fmla="*/ 2767051 h 2834420"/>
                        <a:gd name="connsiteX13" fmla="*/ 734099 w 1826541"/>
                        <a:gd name="connsiteY13" fmla="*/ 2762208 h 2834420"/>
                        <a:gd name="connsiteX14" fmla="*/ 70081 w 1826541"/>
                        <a:gd name="connsiteY14" fmla="*/ 2078816 h 2834420"/>
                        <a:gd name="connsiteX15" fmla="*/ 6443 w 1826541"/>
                        <a:gd name="connsiteY15" fmla="*/ 1954939 h 2834420"/>
                        <a:gd name="connsiteX16" fmla="*/ 4837 w 1826541"/>
                        <a:gd name="connsiteY16" fmla="*/ 1935194 h 2834420"/>
                        <a:gd name="connsiteX17" fmla="*/ 0 w 1826541"/>
                        <a:gd name="connsiteY17" fmla="*/ 1935194 h 2834420"/>
                        <a:gd name="connsiteX18" fmla="*/ 0 w 1826541"/>
                        <a:gd name="connsiteY18" fmla="*/ 895505 h 2834420"/>
                        <a:gd name="connsiteX19" fmla="*/ 3102 w 1826541"/>
                        <a:gd name="connsiteY19" fmla="*/ 895505 h 2834420"/>
                        <a:gd name="connsiteX20" fmla="*/ 7751 w 1826541"/>
                        <a:gd name="connsiteY20" fmla="*/ 853383 h 2834420"/>
                        <a:gd name="connsiteX21" fmla="*/ 74925 w 1826541"/>
                        <a:gd name="connsiteY21" fmla="*/ 731387 h 2834420"/>
                        <a:gd name="connsiteX22" fmla="*/ 758316 w 1826541"/>
                        <a:gd name="connsiteY22" fmla="*/ 67369 h 2834420"/>
                        <a:gd name="connsiteX23" fmla="*/ 927750 w 1826541"/>
                        <a:gd name="connsiteY23" fmla="*/ 24 h 2834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826541" h="2834420">
                          <a:moveTo>
                            <a:pt x="927750" y="24"/>
                          </a:moveTo>
                          <a:cubicBezTo>
                            <a:pt x="988710" y="901"/>
                            <a:pt x="1049336" y="25033"/>
                            <a:pt x="1095178" y="72212"/>
                          </a:cubicBezTo>
                          <a:lnTo>
                            <a:pt x="1759196" y="755604"/>
                          </a:lnTo>
                          <a:cubicBezTo>
                            <a:pt x="1793578" y="790989"/>
                            <a:pt x="1814761" y="834313"/>
                            <a:pt x="1822834" y="879481"/>
                          </a:cubicBezTo>
                          <a:lnTo>
                            <a:pt x="1824138" y="895505"/>
                          </a:lnTo>
                          <a:lnTo>
                            <a:pt x="1824599" y="895505"/>
                          </a:lnTo>
                          <a:lnTo>
                            <a:pt x="1824599" y="901172"/>
                          </a:lnTo>
                          <a:lnTo>
                            <a:pt x="1826541" y="925038"/>
                          </a:lnTo>
                          <a:lnTo>
                            <a:pt x="1824599" y="942630"/>
                          </a:lnTo>
                          <a:lnTo>
                            <a:pt x="1824599" y="1911739"/>
                          </a:lnTo>
                          <a:lnTo>
                            <a:pt x="1826541" y="1935605"/>
                          </a:lnTo>
                          <a:cubicBezTo>
                            <a:pt x="1825664" y="1996565"/>
                            <a:pt x="1801532" y="2057191"/>
                            <a:pt x="1754353" y="2103033"/>
                          </a:cubicBezTo>
                          <a:lnTo>
                            <a:pt x="1070961" y="2767051"/>
                          </a:lnTo>
                          <a:cubicBezTo>
                            <a:pt x="976602" y="2858735"/>
                            <a:pt x="825783" y="2856567"/>
                            <a:pt x="734099" y="2762208"/>
                          </a:cubicBezTo>
                          <a:lnTo>
                            <a:pt x="70081" y="2078816"/>
                          </a:lnTo>
                          <a:cubicBezTo>
                            <a:pt x="35700" y="2043431"/>
                            <a:pt x="14516" y="2000107"/>
                            <a:pt x="6443" y="1954939"/>
                          </a:cubicBezTo>
                          <a:lnTo>
                            <a:pt x="4837" y="1935194"/>
                          </a:lnTo>
                          <a:lnTo>
                            <a:pt x="0" y="1935194"/>
                          </a:lnTo>
                          <a:lnTo>
                            <a:pt x="0" y="895505"/>
                          </a:lnTo>
                          <a:lnTo>
                            <a:pt x="3102" y="895505"/>
                          </a:lnTo>
                          <a:lnTo>
                            <a:pt x="7751" y="853383"/>
                          </a:lnTo>
                          <a:cubicBezTo>
                            <a:pt x="17120" y="808466"/>
                            <a:pt x="39540" y="765768"/>
                            <a:pt x="74925" y="731387"/>
                          </a:cubicBezTo>
                          <a:lnTo>
                            <a:pt x="758316" y="67369"/>
                          </a:lnTo>
                          <a:cubicBezTo>
                            <a:pt x="805496" y="21527"/>
                            <a:pt x="866790" y="-852"/>
                            <a:pt x="927750" y="24"/>
                          </a:cubicBezTo>
                          <a:close/>
                        </a:path>
                      </a:pathLst>
                    </a:custGeom>
                    <a:noFill/>
                    <a:ln>
                      <a:solidFill>
                        <a:schemeClr val="bg1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103" name="자유형 72">
                      <a:extLst>
                        <a:ext uri="{FF2B5EF4-FFF2-40B4-BE49-F238E27FC236}">
                          <a16:creationId xmlns:a16="http://schemas.microsoft.com/office/drawing/2014/main" id="{3AF257A7-5417-4061-B617-1A5923A59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3974" y="3804545"/>
                      <a:ext cx="1563695" cy="1860550"/>
                    </a:xfrm>
                    <a:custGeom>
                      <a:avLst/>
                      <a:gdLst>
                        <a:gd name="connsiteX0" fmla="*/ 925380 w 1826541"/>
                        <a:gd name="connsiteY0" fmla="*/ 177814 h 2173295"/>
                        <a:gd name="connsiteX1" fmla="*/ 783669 w 1826541"/>
                        <a:gd name="connsiteY1" fmla="*/ 221002 h 2173295"/>
                        <a:gd name="connsiteX2" fmla="*/ 212096 w 1826541"/>
                        <a:gd name="connsiteY2" fmla="*/ 646833 h 2173295"/>
                        <a:gd name="connsiteX3" fmla="*/ 155913 w 1826541"/>
                        <a:gd name="connsiteY3" fmla="*/ 725068 h 2173295"/>
                        <a:gd name="connsiteX4" fmla="*/ 152025 w 1826541"/>
                        <a:gd name="connsiteY4" fmla="*/ 752081 h 2173295"/>
                        <a:gd name="connsiteX5" fmla="*/ 149430 w 1826541"/>
                        <a:gd name="connsiteY5" fmla="*/ 752081 h 2173295"/>
                        <a:gd name="connsiteX6" fmla="*/ 149430 w 1826541"/>
                        <a:gd name="connsiteY6" fmla="*/ 1418827 h 2173295"/>
                        <a:gd name="connsiteX7" fmla="*/ 153476 w 1826541"/>
                        <a:gd name="connsiteY7" fmla="*/ 1418827 h 2173295"/>
                        <a:gd name="connsiteX8" fmla="*/ 154819 w 1826541"/>
                        <a:gd name="connsiteY8" fmla="*/ 1431489 h 2173295"/>
                        <a:gd name="connsiteX9" fmla="*/ 208044 w 1826541"/>
                        <a:gd name="connsiteY9" fmla="*/ 1510931 h 2173295"/>
                        <a:gd name="connsiteX10" fmla="*/ 763415 w 1826541"/>
                        <a:gd name="connsiteY10" fmla="*/ 1949186 h 2173295"/>
                        <a:gd name="connsiteX11" fmla="*/ 1045159 w 1826541"/>
                        <a:gd name="connsiteY11" fmla="*/ 1952292 h 2173295"/>
                        <a:gd name="connsiteX12" fmla="*/ 1616733 w 1826541"/>
                        <a:gd name="connsiteY12" fmla="*/ 1526461 h 2173295"/>
                        <a:gd name="connsiteX13" fmla="*/ 1677109 w 1826541"/>
                        <a:gd name="connsiteY13" fmla="*/ 1419091 h 2173295"/>
                        <a:gd name="connsiteX14" fmla="*/ 1675485 w 1826541"/>
                        <a:gd name="connsiteY14" fmla="*/ 1403786 h 2173295"/>
                        <a:gd name="connsiteX15" fmla="*/ 1675485 w 1826541"/>
                        <a:gd name="connsiteY15" fmla="*/ 782302 h 2173295"/>
                        <a:gd name="connsiteX16" fmla="*/ 1677109 w 1826541"/>
                        <a:gd name="connsiteY16" fmla="*/ 771020 h 2173295"/>
                        <a:gd name="connsiteX17" fmla="*/ 1675485 w 1826541"/>
                        <a:gd name="connsiteY17" fmla="*/ 755715 h 2173295"/>
                        <a:gd name="connsiteX18" fmla="*/ 1675485 w 1826541"/>
                        <a:gd name="connsiteY18" fmla="*/ 752081 h 2173295"/>
                        <a:gd name="connsiteX19" fmla="*/ 1675099 w 1826541"/>
                        <a:gd name="connsiteY19" fmla="*/ 752081 h 2173295"/>
                        <a:gd name="connsiteX20" fmla="*/ 1674009 w 1826541"/>
                        <a:gd name="connsiteY20" fmla="*/ 741805 h 2173295"/>
                        <a:gd name="connsiteX21" fmla="*/ 1620783 w 1826541"/>
                        <a:gd name="connsiteY21" fmla="*/ 662363 h 2173295"/>
                        <a:gd name="connsiteX22" fmla="*/ 1065413 w 1826541"/>
                        <a:gd name="connsiteY22" fmla="*/ 224108 h 2173295"/>
                        <a:gd name="connsiteX23" fmla="*/ 925380 w 1826541"/>
                        <a:gd name="connsiteY23" fmla="*/ 177814 h 2173295"/>
                        <a:gd name="connsiteX24" fmla="*/ 927750 w 1826541"/>
                        <a:gd name="connsiteY24" fmla="*/ 18 h 2173295"/>
                        <a:gd name="connsiteX25" fmla="*/ 1095178 w 1826541"/>
                        <a:gd name="connsiteY25" fmla="*/ 55369 h 2173295"/>
                        <a:gd name="connsiteX26" fmla="*/ 1759196 w 1826541"/>
                        <a:gd name="connsiteY26" fmla="*/ 579360 h 2173295"/>
                        <a:gd name="connsiteX27" fmla="*/ 1822834 w 1826541"/>
                        <a:gd name="connsiteY27" fmla="*/ 674343 h 2173295"/>
                        <a:gd name="connsiteX28" fmla="*/ 1824138 w 1826541"/>
                        <a:gd name="connsiteY28" fmla="*/ 686630 h 2173295"/>
                        <a:gd name="connsiteX29" fmla="*/ 1824599 w 1826541"/>
                        <a:gd name="connsiteY29" fmla="*/ 686630 h 2173295"/>
                        <a:gd name="connsiteX30" fmla="*/ 1824599 w 1826541"/>
                        <a:gd name="connsiteY30" fmla="*/ 690975 h 2173295"/>
                        <a:gd name="connsiteX31" fmla="*/ 1826541 w 1826541"/>
                        <a:gd name="connsiteY31" fmla="*/ 709274 h 2173295"/>
                        <a:gd name="connsiteX32" fmla="*/ 1824599 w 1826541"/>
                        <a:gd name="connsiteY32" fmla="*/ 722763 h 2173295"/>
                        <a:gd name="connsiteX33" fmla="*/ 1824599 w 1826541"/>
                        <a:gd name="connsiteY33" fmla="*/ 1465828 h 2173295"/>
                        <a:gd name="connsiteX34" fmla="*/ 1826541 w 1826541"/>
                        <a:gd name="connsiteY34" fmla="*/ 1484128 h 2173295"/>
                        <a:gd name="connsiteX35" fmla="*/ 1754353 w 1826541"/>
                        <a:gd name="connsiteY35" fmla="*/ 1612503 h 2173295"/>
                        <a:gd name="connsiteX36" fmla="*/ 1070961 w 1826541"/>
                        <a:gd name="connsiteY36" fmla="*/ 2121640 h 2173295"/>
                        <a:gd name="connsiteX37" fmla="*/ 734099 w 1826541"/>
                        <a:gd name="connsiteY37" fmla="*/ 2117926 h 2173295"/>
                        <a:gd name="connsiteX38" fmla="*/ 70081 w 1826541"/>
                        <a:gd name="connsiteY38" fmla="*/ 1593935 h 2173295"/>
                        <a:gd name="connsiteX39" fmla="*/ 6443 w 1826541"/>
                        <a:gd name="connsiteY39" fmla="*/ 1498952 h 2173295"/>
                        <a:gd name="connsiteX40" fmla="*/ 4837 w 1826541"/>
                        <a:gd name="connsiteY40" fmla="*/ 1483813 h 2173295"/>
                        <a:gd name="connsiteX41" fmla="*/ 0 w 1826541"/>
                        <a:gd name="connsiteY41" fmla="*/ 1483813 h 2173295"/>
                        <a:gd name="connsiteX42" fmla="*/ 0 w 1826541"/>
                        <a:gd name="connsiteY42" fmla="*/ 686630 h 2173295"/>
                        <a:gd name="connsiteX43" fmla="*/ 3102 w 1826541"/>
                        <a:gd name="connsiteY43" fmla="*/ 686630 h 2173295"/>
                        <a:gd name="connsiteX44" fmla="*/ 7751 w 1826541"/>
                        <a:gd name="connsiteY44" fmla="*/ 654333 h 2173295"/>
                        <a:gd name="connsiteX45" fmla="*/ 74925 w 1826541"/>
                        <a:gd name="connsiteY45" fmla="*/ 560792 h 2173295"/>
                        <a:gd name="connsiteX46" fmla="*/ 758316 w 1826541"/>
                        <a:gd name="connsiteY46" fmla="*/ 51655 h 2173295"/>
                        <a:gd name="connsiteX47" fmla="*/ 927750 w 1826541"/>
                        <a:gd name="connsiteY47" fmla="*/ 18 h 21732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826541" h="2173295">
                          <a:moveTo>
                            <a:pt x="925380" y="177814"/>
                          </a:moveTo>
                          <a:cubicBezTo>
                            <a:pt x="874394" y="177253"/>
                            <a:pt x="823129" y="191604"/>
                            <a:pt x="783669" y="221002"/>
                          </a:cubicBezTo>
                          <a:lnTo>
                            <a:pt x="212096" y="646833"/>
                          </a:lnTo>
                          <a:cubicBezTo>
                            <a:pt x="182501" y="668881"/>
                            <a:pt x="163749" y="696263"/>
                            <a:pt x="155913" y="725068"/>
                          </a:cubicBezTo>
                          <a:lnTo>
                            <a:pt x="152025" y="752081"/>
                          </a:lnTo>
                          <a:lnTo>
                            <a:pt x="149430" y="752081"/>
                          </a:lnTo>
                          <a:lnTo>
                            <a:pt x="149430" y="1418827"/>
                          </a:lnTo>
                          <a:lnTo>
                            <a:pt x="153476" y="1418827"/>
                          </a:lnTo>
                          <a:lnTo>
                            <a:pt x="154819" y="1431489"/>
                          </a:lnTo>
                          <a:cubicBezTo>
                            <a:pt x="161571" y="1460455"/>
                            <a:pt x="179289" y="1488239"/>
                            <a:pt x="208044" y="1510931"/>
                          </a:cubicBezTo>
                          <a:lnTo>
                            <a:pt x="763415" y="1949186"/>
                          </a:lnTo>
                          <a:cubicBezTo>
                            <a:pt x="840097" y="2009698"/>
                            <a:pt x="966239" y="2011088"/>
                            <a:pt x="1045159" y="1952292"/>
                          </a:cubicBezTo>
                          <a:lnTo>
                            <a:pt x="1616733" y="1526461"/>
                          </a:lnTo>
                          <a:cubicBezTo>
                            <a:pt x="1656192" y="1497063"/>
                            <a:pt x="1676376" y="1458184"/>
                            <a:pt x="1677109" y="1419091"/>
                          </a:cubicBezTo>
                          <a:lnTo>
                            <a:pt x="1675485" y="1403786"/>
                          </a:lnTo>
                          <a:lnTo>
                            <a:pt x="1675485" y="782302"/>
                          </a:lnTo>
                          <a:lnTo>
                            <a:pt x="1677109" y="771020"/>
                          </a:lnTo>
                          <a:lnTo>
                            <a:pt x="1675485" y="755715"/>
                          </a:lnTo>
                          <a:lnTo>
                            <a:pt x="1675485" y="752081"/>
                          </a:lnTo>
                          <a:lnTo>
                            <a:pt x="1675099" y="752081"/>
                          </a:lnTo>
                          <a:lnTo>
                            <a:pt x="1674009" y="741805"/>
                          </a:lnTo>
                          <a:cubicBezTo>
                            <a:pt x="1667257" y="712839"/>
                            <a:pt x="1649540" y="685055"/>
                            <a:pt x="1620783" y="662363"/>
                          </a:cubicBezTo>
                          <a:lnTo>
                            <a:pt x="1065413" y="224108"/>
                          </a:lnTo>
                          <a:cubicBezTo>
                            <a:pt x="1027072" y="193853"/>
                            <a:pt x="976366" y="178377"/>
                            <a:pt x="925380" y="177814"/>
                          </a:cubicBezTo>
                          <a:close/>
                          <a:moveTo>
                            <a:pt x="927750" y="18"/>
                          </a:moveTo>
                          <a:cubicBezTo>
                            <a:pt x="988710" y="691"/>
                            <a:pt x="1049336" y="19194"/>
                            <a:pt x="1095178" y="55369"/>
                          </a:cubicBezTo>
                          <a:lnTo>
                            <a:pt x="1759196" y="579360"/>
                          </a:lnTo>
                          <a:cubicBezTo>
                            <a:pt x="1793578" y="606492"/>
                            <a:pt x="1814761" y="639711"/>
                            <a:pt x="1822834" y="674343"/>
                          </a:cubicBezTo>
                          <a:lnTo>
                            <a:pt x="1824138" y="686630"/>
                          </a:lnTo>
                          <a:lnTo>
                            <a:pt x="1824599" y="686630"/>
                          </a:lnTo>
                          <a:lnTo>
                            <a:pt x="1824599" y="690975"/>
                          </a:lnTo>
                          <a:lnTo>
                            <a:pt x="1826541" y="709274"/>
                          </a:lnTo>
                          <a:lnTo>
                            <a:pt x="1824599" y="722763"/>
                          </a:lnTo>
                          <a:lnTo>
                            <a:pt x="1824599" y="1465828"/>
                          </a:lnTo>
                          <a:lnTo>
                            <a:pt x="1826541" y="1484128"/>
                          </a:lnTo>
                          <a:cubicBezTo>
                            <a:pt x="1825664" y="1530869"/>
                            <a:pt x="1801532" y="1577354"/>
                            <a:pt x="1754353" y="1612503"/>
                          </a:cubicBezTo>
                          <a:lnTo>
                            <a:pt x="1070961" y="2121640"/>
                          </a:lnTo>
                          <a:cubicBezTo>
                            <a:pt x="976602" y="2191939"/>
                            <a:pt x="825783" y="2190276"/>
                            <a:pt x="734099" y="2117926"/>
                          </a:cubicBezTo>
                          <a:lnTo>
                            <a:pt x="70081" y="1593935"/>
                          </a:lnTo>
                          <a:cubicBezTo>
                            <a:pt x="35700" y="1566803"/>
                            <a:pt x="14516" y="1533585"/>
                            <a:pt x="6443" y="1498952"/>
                          </a:cubicBezTo>
                          <a:lnTo>
                            <a:pt x="4837" y="1483813"/>
                          </a:lnTo>
                          <a:lnTo>
                            <a:pt x="0" y="1483813"/>
                          </a:lnTo>
                          <a:lnTo>
                            <a:pt x="0" y="686630"/>
                          </a:lnTo>
                          <a:lnTo>
                            <a:pt x="3102" y="686630"/>
                          </a:lnTo>
                          <a:lnTo>
                            <a:pt x="7751" y="654333"/>
                          </a:lnTo>
                          <a:cubicBezTo>
                            <a:pt x="17120" y="619892"/>
                            <a:pt x="39540" y="587154"/>
                            <a:pt x="74925" y="560792"/>
                          </a:cubicBezTo>
                          <a:lnTo>
                            <a:pt x="758316" y="51655"/>
                          </a:lnTo>
                          <a:cubicBezTo>
                            <a:pt x="805496" y="16506"/>
                            <a:pt x="866790" y="-653"/>
                            <a:pt x="927750" y="18"/>
                          </a:cubicBez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endParaRPr>
                    </a:p>
                  </p:txBody>
                </p: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E34EEA73-FD9E-41DB-BF97-400FE892C9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9338" y="4462562"/>
                      <a:ext cx="985089" cy="5445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시리즈</a:t>
                      </a:r>
                    </a:p>
                  </p:txBody>
                </p:sp>
              </p:grpSp>
              <p:sp>
                <p:nvSpPr>
                  <p:cNvPr id="112" name="자유형 26">
                    <a:extLst>
                      <a:ext uri="{FF2B5EF4-FFF2-40B4-BE49-F238E27FC236}">
                        <a16:creationId xmlns:a16="http://schemas.microsoft.com/office/drawing/2014/main" id="{D4BB217D-02B7-439F-8B2E-40AD2982BFCC}"/>
                      </a:ext>
                    </a:extLst>
                  </p:cNvPr>
                  <p:cNvSpPr/>
                  <p:nvPr/>
                </p:nvSpPr>
                <p:spPr>
                  <a:xfrm>
                    <a:off x="8742337" y="1865558"/>
                    <a:ext cx="1534288" cy="1596940"/>
                  </a:xfrm>
                  <a:custGeom>
                    <a:avLst/>
                    <a:gdLst>
                      <a:gd name="connsiteX0" fmla="*/ 927750 w 1826541"/>
                      <a:gd name="connsiteY0" fmla="*/ 24 h 2834420"/>
                      <a:gd name="connsiteX1" fmla="*/ 1095178 w 1826541"/>
                      <a:gd name="connsiteY1" fmla="*/ 72212 h 2834420"/>
                      <a:gd name="connsiteX2" fmla="*/ 1759196 w 1826541"/>
                      <a:gd name="connsiteY2" fmla="*/ 755604 h 2834420"/>
                      <a:gd name="connsiteX3" fmla="*/ 1822834 w 1826541"/>
                      <a:gd name="connsiteY3" fmla="*/ 879481 h 2834420"/>
                      <a:gd name="connsiteX4" fmla="*/ 1824138 w 1826541"/>
                      <a:gd name="connsiteY4" fmla="*/ 895505 h 2834420"/>
                      <a:gd name="connsiteX5" fmla="*/ 1824599 w 1826541"/>
                      <a:gd name="connsiteY5" fmla="*/ 895505 h 2834420"/>
                      <a:gd name="connsiteX6" fmla="*/ 1824599 w 1826541"/>
                      <a:gd name="connsiteY6" fmla="*/ 901172 h 2834420"/>
                      <a:gd name="connsiteX7" fmla="*/ 1826541 w 1826541"/>
                      <a:gd name="connsiteY7" fmla="*/ 925038 h 2834420"/>
                      <a:gd name="connsiteX8" fmla="*/ 1824599 w 1826541"/>
                      <a:gd name="connsiteY8" fmla="*/ 942630 h 2834420"/>
                      <a:gd name="connsiteX9" fmla="*/ 1824599 w 1826541"/>
                      <a:gd name="connsiteY9" fmla="*/ 1911739 h 2834420"/>
                      <a:gd name="connsiteX10" fmla="*/ 1826541 w 1826541"/>
                      <a:gd name="connsiteY10" fmla="*/ 1935605 h 2834420"/>
                      <a:gd name="connsiteX11" fmla="*/ 1754353 w 1826541"/>
                      <a:gd name="connsiteY11" fmla="*/ 2103033 h 2834420"/>
                      <a:gd name="connsiteX12" fmla="*/ 1070961 w 1826541"/>
                      <a:gd name="connsiteY12" fmla="*/ 2767051 h 2834420"/>
                      <a:gd name="connsiteX13" fmla="*/ 734099 w 1826541"/>
                      <a:gd name="connsiteY13" fmla="*/ 2762208 h 2834420"/>
                      <a:gd name="connsiteX14" fmla="*/ 70081 w 1826541"/>
                      <a:gd name="connsiteY14" fmla="*/ 2078816 h 2834420"/>
                      <a:gd name="connsiteX15" fmla="*/ 6443 w 1826541"/>
                      <a:gd name="connsiteY15" fmla="*/ 1954939 h 2834420"/>
                      <a:gd name="connsiteX16" fmla="*/ 4837 w 1826541"/>
                      <a:gd name="connsiteY16" fmla="*/ 1935194 h 2834420"/>
                      <a:gd name="connsiteX17" fmla="*/ 0 w 1826541"/>
                      <a:gd name="connsiteY17" fmla="*/ 1935194 h 2834420"/>
                      <a:gd name="connsiteX18" fmla="*/ 0 w 1826541"/>
                      <a:gd name="connsiteY18" fmla="*/ 895505 h 2834420"/>
                      <a:gd name="connsiteX19" fmla="*/ 3102 w 1826541"/>
                      <a:gd name="connsiteY19" fmla="*/ 895505 h 2834420"/>
                      <a:gd name="connsiteX20" fmla="*/ 7751 w 1826541"/>
                      <a:gd name="connsiteY20" fmla="*/ 853383 h 2834420"/>
                      <a:gd name="connsiteX21" fmla="*/ 74925 w 1826541"/>
                      <a:gd name="connsiteY21" fmla="*/ 731387 h 2834420"/>
                      <a:gd name="connsiteX22" fmla="*/ 758316 w 1826541"/>
                      <a:gd name="connsiteY22" fmla="*/ 67369 h 2834420"/>
                      <a:gd name="connsiteX23" fmla="*/ 927750 w 1826541"/>
                      <a:gd name="connsiteY23" fmla="*/ 24 h 283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26541" h="2834420">
                        <a:moveTo>
                          <a:pt x="927750" y="24"/>
                        </a:moveTo>
                        <a:cubicBezTo>
                          <a:pt x="988710" y="901"/>
                          <a:pt x="1049336" y="25033"/>
                          <a:pt x="1095178" y="72212"/>
                        </a:cubicBezTo>
                        <a:lnTo>
                          <a:pt x="1759196" y="755604"/>
                        </a:lnTo>
                        <a:cubicBezTo>
                          <a:pt x="1793578" y="790989"/>
                          <a:pt x="1814761" y="834313"/>
                          <a:pt x="1822834" y="879481"/>
                        </a:cubicBezTo>
                        <a:lnTo>
                          <a:pt x="1824138" y="895505"/>
                        </a:lnTo>
                        <a:lnTo>
                          <a:pt x="1824599" y="895505"/>
                        </a:lnTo>
                        <a:lnTo>
                          <a:pt x="1824599" y="901172"/>
                        </a:lnTo>
                        <a:lnTo>
                          <a:pt x="1826541" y="925038"/>
                        </a:lnTo>
                        <a:lnTo>
                          <a:pt x="1824599" y="942630"/>
                        </a:lnTo>
                        <a:lnTo>
                          <a:pt x="1824599" y="1911739"/>
                        </a:lnTo>
                        <a:lnTo>
                          <a:pt x="1826541" y="1935605"/>
                        </a:lnTo>
                        <a:cubicBezTo>
                          <a:pt x="1825664" y="1996565"/>
                          <a:pt x="1801532" y="2057191"/>
                          <a:pt x="1754353" y="2103033"/>
                        </a:cubicBezTo>
                        <a:lnTo>
                          <a:pt x="1070961" y="2767051"/>
                        </a:lnTo>
                        <a:cubicBezTo>
                          <a:pt x="976602" y="2858735"/>
                          <a:pt x="825783" y="2856567"/>
                          <a:pt x="734099" y="2762208"/>
                        </a:cubicBezTo>
                        <a:lnTo>
                          <a:pt x="70081" y="2078816"/>
                        </a:lnTo>
                        <a:cubicBezTo>
                          <a:pt x="35700" y="2043431"/>
                          <a:pt x="14516" y="2000107"/>
                          <a:pt x="6443" y="1954939"/>
                        </a:cubicBezTo>
                        <a:lnTo>
                          <a:pt x="4837" y="1935194"/>
                        </a:lnTo>
                        <a:lnTo>
                          <a:pt x="0" y="1935194"/>
                        </a:lnTo>
                        <a:lnTo>
                          <a:pt x="0" y="895505"/>
                        </a:lnTo>
                        <a:lnTo>
                          <a:pt x="3102" y="895505"/>
                        </a:lnTo>
                        <a:lnTo>
                          <a:pt x="7751" y="853383"/>
                        </a:lnTo>
                        <a:cubicBezTo>
                          <a:pt x="17120" y="808466"/>
                          <a:pt x="39540" y="765768"/>
                          <a:pt x="74925" y="731387"/>
                        </a:cubicBezTo>
                        <a:lnTo>
                          <a:pt x="758316" y="67369"/>
                        </a:lnTo>
                        <a:cubicBezTo>
                          <a:pt x="805496" y="21527"/>
                          <a:pt x="866790" y="-852"/>
                          <a:pt x="927750" y="24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endParaRPr>
                  </a:p>
                </p:txBody>
              </p:sp>
              <p:sp>
                <p:nvSpPr>
                  <p:cNvPr id="113" name="자유형 27">
                    <a:extLst>
                      <a:ext uri="{FF2B5EF4-FFF2-40B4-BE49-F238E27FC236}">
                        <a16:creationId xmlns:a16="http://schemas.microsoft.com/office/drawing/2014/main" id="{59ADC038-FCF9-4951-8475-6E1393058813}"/>
                      </a:ext>
                    </a:extLst>
                  </p:cNvPr>
                  <p:cNvSpPr/>
                  <p:nvPr/>
                </p:nvSpPr>
                <p:spPr>
                  <a:xfrm>
                    <a:off x="8863399" y="1980460"/>
                    <a:ext cx="1313498" cy="1367135"/>
                  </a:xfrm>
                  <a:custGeom>
                    <a:avLst/>
                    <a:gdLst>
                      <a:gd name="connsiteX0" fmla="*/ 925380 w 1826541"/>
                      <a:gd name="connsiteY0" fmla="*/ 177814 h 2173295"/>
                      <a:gd name="connsiteX1" fmla="*/ 783669 w 1826541"/>
                      <a:gd name="connsiteY1" fmla="*/ 221002 h 2173295"/>
                      <a:gd name="connsiteX2" fmla="*/ 212096 w 1826541"/>
                      <a:gd name="connsiteY2" fmla="*/ 646833 h 2173295"/>
                      <a:gd name="connsiteX3" fmla="*/ 155913 w 1826541"/>
                      <a:gd name="connsiteY3" fmla="*/ 725068 h 2173295"/>
                      <a:gd name="connsiteX4" fmla="*/ 152025 w 1826541"/>
                      <a:gd name="connsiteY4" fmla="*/ 752081 h 2173295"/>
                      <a:gd name="connsiteX5" fmla="*/ 149430 w 1826541"/>
                      <a:gd name="connsiteY5" fmla="*/ 752081 h 2173295"/>
                      <a:gd name="connsiteX6" fmla="*/ 149430 w 1826541"/>
                      <a:gd name="connsiteY6" fmla="*/ 1418827 h 2173295"/>
                      <a:gd name="connsiteX7" fmla="*/ 153476 w 1826541"/>
                      <a:gd name="connsiteY7" fmla="*/ 1418827 h 2173295"/>
                      <a:gd name="connsiteX8" fmla="*/ 154819 w 1826541"/>
                      <a:gd name="connsiteY8" fmla="*/ 1431489 h 2173295"/>
                      <a:gd name="connsiteX9" fmla="*/ 208044 w 1826541"/>
                      <a:gd name="connsiteY9" fmla="*/ 1510931 h 2173295"/>
                      <a:gd name="connsiteX10" fmla="*/ 763415 w 1826541"/>
                      <a:gd name="connsiteY10" fmla="*/ 1949186 h 2173295"/>
                      <a:gd name="connsiteX11" fmla="*/ 1045159 w 1826541"/>
                      <a:gd name="connsiteY11" fmla="*/ 1952292 h 2173295"/>
                      <a:gd name="connsiteX12" fmla="*/ 1616733 w 1826541"/>
                      <a:gd name="connsiteY12" fmla="*/ 1526461 h 2173295"/>
                      <a:gd name="connsiteX13" fmla="*/ 1677109 w 1826541"/>
                      <a:gd name="connsiteY13" fmla="*/ 1419091 h 2173295"/>
                      <a:gd name="connsiteX14" fmla="*/ 1675485 w 1826541"/>
                      <a:gd name="connsiteY14" fmla="*/ 1403786 h 2173295"/>
                      <a:gd name="connsiteX15" fmla="*/ 1675485 w 1826541"/>
                      <a:gd name="connsiteY15" fmla="*/ 782302 h 2173295"/>
                      <a:gd name="connsiteX16" fmla="*/ 1677109 w 1826541"/>
                      <a:gd name="connsiteY16" fmla="*/ 771020 h 2173295"/>
                      <a:gd name="connsiteX17" fmla="*/ 1675485 w 1826541"/>
                      <a:gd name="connsiteY17" fmla="*/ 755715 h 2173295"/>
                      <a:gd name="connsiteX18" fmla="*/ 1675485 w 1826541"/>
                      <a:gd name="connsiteY18" fmla="*/ 752081 h 2173295"/>
                      <a:gd name="connsiteX19" fmla="*/ 1675099 w 1826541"/>
                      <a:gd name="connsiteY19" fmla="*/ 752081 h 2173295"/>
                      <a:gd name="connsiteX20" fmla="*/ 1674009 w 1826541"/>
                      <a:gd name="connsiteY20" fmla="*/ 741805 h 2173295"/>
                      <a:gd name="connsiteX21" fmla="*/ 1620783 w 1826541"/>
                      <a:gd name="connsiteY21" fmla="*/ 662363 h 2173295"/>
                      <a:gd name="connsiteX22" fmla="*/ 1065413 w 1826541"/>
                      <a:gd name="connsiteY22" fmla="*/ 224108 h 2173295"/>
                      <a:gd name="connsiteX23" fmla="*/ 925380 w 1826541"/>
                      <a:gd name="connsiteY23" fmla="*/ 177814 h 2173295"/>
                      <a:gd name="connsiteX24" fmla="*/ 927750 w 1826541"/>
                      <a:gd name="connsiteY24" fmla="*/ 18 h 2173295"/>
                      <a:gd name="connsiteX25" fmla="*/ 1095178 w 1826541"/>
                      <a:gd name="connsiteY25" fmla="*/ 55369 h 2173295"/>
                      <a:gd name="connsiteX26" fmla="*/ 1759196 w 1826541"/>
                      <a:gd name="connsiteY26" fmla="*/ 579360 h 2173295"/>
                      <a:gd name="connsiteX27" fmla="*/ 1822834 w 1826541"/>
                      <a:gd name="connsiteY27" fmla="*/ 674343 h 2173295"/>
                      <a:gd name="connsiteX28" fmla="*/ 1824138 w 1826541"/>
                      <a:gd name="connsiteY28" fmla="*/ 686630 h 2173295"/>
                      <a:gd name="connsiteX29" fmla="*/ 1824599 w 1826541"/>
                      <a:gd name="connsiteY29" fmla="*/ 686630 h 2173295"/>
                      <a:gd name="connsiteX30" fmla="*/ 1824599 w 1826541"/>
                      <a:gd name="connsiteY30" fmla="*/ 690975 h 2173295"/>
                      <a:gd name="connsiteX31" fmla="*/ 1826541 w 1826541"/>
                      <a:gd name="connsiteY31" fmla="*/ 709274 h 2173295"/>
                      <a:gd name="connsiteX32" fmla="*/ 1824599 w 1826541"/>
                      <a:gd name="connsiteY32" fmla="*/ 722763 h 2173295"/>
                      <a:gd name="connsiteX33" fmla="*/ 1824599 w 1826541"/>
                      <a:gd name="connsiteY33" fmla="*/ 1465828 h 2173295"/>
                      <a:gd name="connsiteX34" fmla="*/ 1826541 w 1826541"/>
                      <a:gd name="connsiteY34" fmla="*/ 1484128 h 2173295"/>
                      <a:gd name="connsiteX35" fmla="*/ 1754353 w 1826541"/>
                      <a:gd name="connsiteY35" fmla="*/ 1612503 h 2173295"/>
                      <a:gd name="connsiteX36" fmla="*/ 1070961 w 1826541"/>
                      <a:gd name="connsiteY36" fmla="*/ 2121640 h 2173295"/>
                      <a:gd name="connsiteX37" fmla="*/ 734099 w 1826541"/>
                      <a:gd name="connsiteY37" fmla="*/ 2117926 h 2173295"/>
                      <a:gd name="connsiteX38" fmla="*/ 70081 w 1826541"/>
                      <a:gd name="connsiteY38" fmla="*/ 1593935 h 2173295"/>
                      <a:gd name="connsiteX39" fmla="*/ 6443 w 1826541"/>
                      <a:gd name="connsiteY39" fmla="*/ 1498952 h 2173295"/>
                      <a:gd name="connsiteX40" fmla="*/ 4837 w 1826541"/>
                      <a:gd name="connsiteY40" fmla="*/ 1483813 h 2173295"/>
                      <a:gd name="connsiteX41" fmla="*/ 0 w 1826541"/>
                      <a:gd name="connsiteY41" fmla="*/ 1483813 h 2173295"/>
                      <a:gd name="connsiteX42" fmla="*/ 0 w 1826541"/>
                      <a:gd name="connsiteY42" fmla="*/ 686630 h 2173295"/>
                      <a:gd name="connsiteX43" fmla="*/ 3102 w 1826541"/>
                      <a:gd name="connsiteY43" fmla="*/ 686630 h 2173295"/>
                      <a:gd name="connsiteX44" fmla="*/ 7751 w 1826541"/>
                      <a:gd name="connsiteY44" fmla="*/ 654333 h 2173295"/>
                      <a:gd name="connsiteX45" fmla="*/ 74925 w 1826541"/>
                      <a:gd name="connsiteY45" fmla="*/ 560792 h 2173295"/>
                      <a:gd name="connsiteX46" fmla="*/ 758316 w 1826541"/>
                      <a:gd name="connsiteY46" fmla="*/ 51655 h 2173295"/>
                      <a:gd name="connsiteX47" fmla="*/ 927750 w 1826541"/>
                      <a:gd name="connsiteY47" fmla="*/ 18 h 2173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826541" h="2173295">
                        <a:moveTo>
                          <a:pt x="925380" y="177814"/>
                        </a:moveTo>
                        <a:cubicBezTo>
                          <a:pt x="874394" y="177253"/>
                          <a:pt x="823129" y="191604"/>
                          <a:pt x="783669" y="221002"/>
                        </a:cubicBezTo>
                        <a:lnTo>
                          <a:pt x="212096" y="646833"/>
                        </a:lnTo>
                        <a:cubicBezTo>
                          <a:pt x="182501" y="668881"/>
                          <a:pt x="163749" y="696263"/>
                          <a:pt x="155913" y="725068"/>
                        </a:cubicBezTo>
                        <a:lnTo>
                          <a:pt x="152025" y="752081"/>
                        </a:lnTo>
                        <a:lnTo>
                          <a:pt x="149430" y="752081"/>
                        </a:lnTo>
                        <a:lnTo>
                          <a:pt x="149430" y="1418827"/>
                        </a:lnTo>
                        <a:lnTo>
                          <a:pt x="153476" y="1418827"/>
                        </a:lnTo>
                        <a:lnTo>
                          <a:pt x="154819" y="1431489"/>
                        </a:lnTo>
                        <a:cubicBezTo>
                          <a:pt x="161571" y="1460455"/>
                          <a:pt x="179289" y="1488239"/>
                          <a:pt x="208044" y="1510931"/>
                        </a:cubicBezTo>
                        <a:lnTo>
                          <a:pt x="763415" y="1949186"/>
                        </a:lnTo>
                        <a:cubicBezTo>
                          <a:pt x="840097" y="2009698"/>
                          <a:pt x="966239" y="2011088"/>
                          <a:pt x="1045159" y="1952292"/>
                        </a:cubicBezTo>
                        <a:lnTo>
                          <a:pt x="1616733" y="1526461"/>
                        </a:lnTo>
                        <a:cubicBezTo>
                          <a:pt x="1656192" y="1497063"/>
                          <a:pt x="1676376" y="1458184"/>
                          <a:pt x="1677109" y="1419091"/>
                        </a:cubicBezTo>
                        <a:lnTo>
                          <a:pt x="1675485" y="1403786"/>
                        </a:lnTo>
                        <a:lnTo>
                          <a:pt x="1675485" y="782302"/>
                        </a:lnTo>
                        <a:lnTo>
                          <a:pt x="1677109" y="771020"/>
                        </a:lnTo>
                        <a:lnTo>
                          <a:pt x="1675485" y="755715"/>
                        </a:lnTo>
                        <a:lnTo>
                          <a:pt x="1675485" y="752081"/>
                        </a:lnTo>
                        <a:lnTo>
                          <a:pt x="1675099" y="752081"/>
                        </a:lnTo>
                        <a:lnTo>
                          <a:pt x="1674009" y="741805"/>
                        </a:lnTo>
                        <a:cubicBezTo>
                          <a:pt x="1667257" y="712839"/>
                          <a:pt x="1649540" y="685055"/>
                          <a:pt x="1620783" y="662363"/>
                        </a:cubicBezTo>
                        <a:lnTo>
                          <a:pt x="1065413" y="224108"/>
                        </a:lnTo>
                        <a:cubicBezTo>
                          <a:pt x="1027072" y="193853"/>
                          <a:pt x="976366" y="178377"/>
                          <a:pt x="925380" y="177814"/>
                        </a:cubicBezTo>
                        <a:close/>
                        <a:moveTo>
                          <a:pt x="927750" y="18"/>
                        </a:moveTo>
                        <a:cubicBezTo>
                          <a:pt x="988710" y="691"/>
                          <a:pt x="1049336" y="19194"/>
                          <a:pt x="1095178" y="55369"/>
                        </a:cubicBezTo>
                        <a:lnTo>
                          <a:pt x="1759196" y="579360"/>
                        </a:lnTo>
                        <a:cubicBezTo>
                          <a:pt x="1793578" y="606492"/>
                          <a:pt x="1814761" y="639711"/>
                          <a:pt x="1822834" y="674343"/>
                        </a:cubicBezTo>
                        <a:lnTo>
                          <a:pt x="1824138" y="686630"/>
                        </a:lnTo>
                        <a:lnTo>
                          <a:pt x="1824599" y="686630"/>
                        </a:lnTo>
                        <a:lnTo>
                          <a:pt x="1824599" y="690975"/>
                        </a:lnTo>
                        <a:lnTo>
                          <a:pt x="1826541" y="709274"/>
                        </a:lnTo>
                        <a:lnTo>
                          <a:pt x="1824599" y="722763"/>
                        </a:lnTo>
                        <a:lnTo>
                          <a:pt x="1824599" y="1465828"/>
                        </a:lnTo>
                        <a:lnTo>
                          <a:pt x="1826541" y="1484128"/>
                        </a:lnTo>
                        <a:cubicBezTo>
                          <a:pt x="1825664" y="1530869"/>
                          <a:pt x="1801532" y="1577354"/>
                          <a:pt x="1754353" y="1612503"/>
                        </a:cubicBezTo>
                        <a:lnTo>
                          <a:pt x="1070961" y="2121640"/>
                        </a:lnTo>
                        <a:cubicBezTo>
                          <a:pt x="976602" y="2191939"/>
                          <a:pt x="825783" y="2190276"/>
                          <a:pt x="734099" y="2117926"/>
                        </a:cubicBezTo>
                        <a:lnTo>
                          <a:pt x="70081" y="1593935"/>
                        </a:lnTo>
                        <a:cubicBezTo>
                          <a:pt x="35700" y="1566803"/>
                          <a:pt x="14516" y="1533585"/>
                          <a:pt x="6443" y="1498952"/>
                        </a:cubicBezTo>
                        <a:lnTo>
                          <a:pt x="4837" y="1483813"/>
                        </a:lnTo>
                        <a:lnTo>
                          <a:pt x="0" y="1483813"/>
                        </a:lnTo>
                        <a:lnTo>
                          <a:pt x="0" y="686630"/>
                        </a:lnTo>
                        <a:lnTo>
                          <a:pt x="3102" y="686630"/>
                        </a:lnTo>
                        <a:lnTo>
                          <a:pt x="7751" y="654333"/>
                        </a:lnTo>
                        <a:cubicBezTo>
                          <a:pt x="17120" y="619892"/>
                          <a:pt x="39540" y="587154"/>
                          <a:pt x="74925" y="560792"/>
                        </a:cubicBezTo>
                        <a:lnTo>
                          <a:pt x="758316" y="51655"/>
                        </a:lnTo>
                        <a:cubicBezTo>
                          <a:pt x="805496" y="16506"/>
                          <a:pt x="866790" y="-653"/>
                          <a:pt x="927750" y="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highlight>
                        <a:srgbClr val="FF0000"/>
                      </a:highlight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endParaRP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D5E947F5-E599-4254-AF42-6DED908C3AD1}"/>
                      </a:ext>
                    </a:extLst>
                  </p:cNvPr>
                  <p:cNvSpPr txBox="1"/>
                  <p:nvPr/>
                </p:nvSpPr>
                <p:spPr>
                  <a:xfrm>
                    <a:off x="8988047" y="2481813"/>
                    <a:ext cx="107753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rPr>
                      <a:t>상영횟수</a:t>
                    </a:r>
                  </a:p>
                </p:txBody>
              </p:sp>
              <p:sp>
                <p:nvSpPr>
                  <p:cNvPr id="116" name="자유형 59">
                    <a:extLst>
                      <a:ext uri="{FF2B5EF4-FFF2-40B4-BE49-F238E27FC236}">
                        <a16:creationId xmlns:a16="http://schemas.microsoft.com/office/drawing/2014/main" id="{8AEBA0B2-5704-4075-9199-E5272A70A866}"/>
                      </a:ext>
                    </a:extLst>
                  </p:cNvPr>
                  <p:cNvSpPr/>
                  <p:nvPr/>
                </p:nvSpPr>
                <p:spPr>
                  <a:xfrm>
                    <a:off x="8742337" y="4098645"/>
                    <a:ext cx="1534288" cy="1596940"/>
                  </a:xfrm>
                  <a:custGeom>
                    <a:avLst/>
                    <a:gdLst>
                      <a:gd name="connsiteX0" fmla="*/ 927750 w 1826541"/>
                      <a:gd name="connsiteY0" fmla="*/ 24 h 2834420"/>
                      <a:gd name="connsiteX1" fmla="*/ 1095178 w 1826541"/>
                      <a:gd name="connsiteY1" fmla="*/ 72212 h 2834420"/>
                      <a:gd name="connsiteX2" fmla="*/ 1759196 w 1826541"/>
                      <a:gd name="connsiteY2" fmla="*/ 755604 h 2834420"/>
                      <a:gd name="connsiteX3" fmla="*/ 1822834 w 1826541"/>
                      <a:gd name="connsiteY3" fmla="*/ 879481 h 2834420"/>
                      <a:gd name="connsiteX4" fmla="*/ 1824138 w 1826541"/>
                      <a:gd name="connsiteY4" fmla="*/ 895505 h 2834420"/>
                      <a:gd name="connsiteX5" fmla="*/ 1824599 w 1826541"/>
                      <a:gd name="connsiteY5" fmla="*/ 895505 h 2834420"/>
                      <a:gd name="connsiteX6" fmla="*/ 1824599 w 1826541"/>
                      <a:gd name="connsiteY6" fmla="*/ 901172 h 2834420"/>
                      <a:gd name="connsiteX7" fmla="*/ 1826541 w 1826541"/>
                      <a:gd name="connsiteY7" fmla="*/ 925038 h 2834420"/>
                      <a:gd name="connsiteX8" fmla="*/ 1824599 w 1826541"/>
                      <a:gd name="connsiteY8" fmla="*/ 942630 h 2834420"/>
                      <a:gd name="connsiteX9" fmla="*/ 1824599 w 1826541"/>
                      <a:gd name="connsiteY9" fmla="*/ 1911739 h 2834420"/>
                      <a:gd name="connsiteX10" fmla="*/ 1826541 w 1826541"/>
                      <a:gd name="connsiteY10" fmla="*/ 1935605 h 2834420"/>
                      <a:gd name="connsiteX11" fmla="*/ 1754353 w 1826541"/>
                      <a:gd name="connsiteY11" fmla="*/ 2103033 h 2834420"/>
                      <a:gd name="connsiteX12" fmla="*/ 1070961 w 1826541"/>
                      <a:gd name="connsiteY12" fmla="*/ 2767051 h 2834420"/>
                      <a:gd name="connsiteX13" fmla="*/ 734099 w 1826541"/>
                      <a:gd name="connsiteY13" fmla="*/ 2762208 h 2834420"/>
                      <a:gd name="connsiteX14" fmla="*/ 70081 w 1826541"/>
                      <a:gd name="connsiteY14" fmla="*/ 2078816 h 2834420"/>
                      <a:gd name="connsiteX15" fmla="*/ 6443 w 1826541"/>
                      <a:gd name="connsiteY15" fmla="*/ 1954939 h 2834420"/>
                      <a:gd name="connsiteX16" fmla="*/ 4837 w 1826541"/>
                      <a:gd name="connsiteY16" fmla="*/ 1935194 h 2834420"/>
                      <a:gd name="connsiteX17" fmla="*/ 0 w 1826541"/>
                      <a:gd name="connsiteY17" fmla="*/ 1935194 h 2834420"/>
                      <a:gd name="connsiteX18" fmla="*/ 0 w 1826541"/>
                      <a:gd name="connsiteY18" fmla="*/ 895505 h 2834420"/>
                      <a:gd name="connsiteX19" fmla="*/ 3102 w 1826541"/>
                      <a:gd name="connsiteY19" fmla="*/ 895505 h 2834420"/>
                      <a:gd name="connsiteX20" fmla="*/ 7751 w 1826541"/>
                      <a:gd name="connsiteY20" fmla="*/ 853383 h 2834420"/>
                      <a:gd name="connsiteX21" fmla="*/ 74925 w 1826541"/>
                      <a:gd name="connsiteY21" fmla="*/ 731387 h 2834420"/>
                      <a:gd name="connsiteX22" fmla="*/ 758316 w 1826541"/>
                      <a:gd name="connsiteY22" fmla="*/ 67369 h 2834420"/>
                      <a:gd name="connsiteX23" fmla="*/ 927750 w 1826541"/>
                      <a:gd name="connsiteY23" fmla="*/ 24 h 2834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26541" h="2834420">
                        <a:moveTo>
                          <a:pt x="927750" y="24"/>
                        </a:moveTo>
                        <a:cubicBezTo>
                          <a:pt x="988710" y="901"/>
                          <a:pt x="1049336" y="25033"/>
                          <a:pt x="1095178" y="72212"/>
                        </a:cubicBezTo>
                        <a:lnTo>
                          <a:pt x="1759196" y="755604"/>
                        </a:lnTo>
                        <a:cubicBezTo>
                          <a:pt x="1793578" y="790989"/>
                          <a:pt x="1814761" y="834313"/>
                          <a:pt x="1822834" y="879481"/>
                        </a:cubicBezTo>
                        <a:lnTo>
                          <a:pt x="1824138" y="895505"/>
                        </a:lnTo>
                        <a:lnTo>
                          <a:pt x="1824599" y="895505"/>
                        </a:lnTo>
                        <a:lnTo>
                          <a:pt x="1824599" y="901172"/>
                        </a:lnTo>
                        <a:lnTo>
                          <a:pt x="1826541" y="925038"/>
                        </a:lnTo>
                        <a:lnTo>
                          <a:pt x="1824599" y="942630"/>
                        </a:lnTo>
                        <a:lnTo>
                          <a:pt x="1824599" y="1911739"/>
                        </a:lnTo>
                        <a:lnTo>
                          <a:pt x="1826541" y="1935605"/>
                        </a:lnTo>
                        <a:cubicBezTo>
                          <a:pt x="1825664" y="1996565"/>
                          <a:pt x="1801532" y="2057191"/>
                          <a:pt x="1754353" y="2103033"/>
                        </a:cubicBezTo>
                        <a:lnTo>
                          <a:pt x="1070961" y="2767051"/>
                        </a:lnTo>
                        <a:cubicBezTo>
                          <a:pt x="976602" y="2858735"/>
                          <a:pt x="825783" y="2856567"/>
                          <a:pt x="734099" y="2762208"/>
                        </a:cubicBezTo>
                        <a:lnTo>
                          <a:pt x="70081" y="2078816"/>
                        </a:lnTo>
                        <a:cubicBezTo>
                          <a:pt x="35700" y="2043431"/>
                          <a:pt x="14516" y="2000107"/>
                          <a:pt x="6443" y="1954939"/>
                        </a:cubicBezTo>
                        <a:lnTo>
                          <a:pt x="4837" y="1935194"/>
                        </a:lnTo>
                        <a:lnTo>
                          <a:pt x="0" y="1935194"/>
                        </a:lnTo>
                        <a:lnTo>
                          <a:pt x="0" y="895505"/>
                        </a:lnTo>
                        <a:lnTo>
                          <a:pt x="3102" y="895505"/>
                        </a:lnTo>
                        <a:lnTo>
                          <a:pt x="7751" y="853383"/>
                        </a:lnTo>
                        <a:cubicBezTo>
                          <a:pt x="17120" y="808466"/>
                          <a:pt x="39540" y="765768"/>
                          <a:pt x="74925" y="731387"/>
                        </a:cubicBezTo>
                        <a:lnTo>
                          <a:pt x="758316" y="67369"/>
                        </a:lnTo>
                        <a:cubicBezTo>
                          <a:pt x="805496" y="21527"/>
                          <a:pt x="866790" y="-852"/>
                          <a:pt x="927750" y="24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endParaRPr>
                  </a:p>
                </p:txBody>
              </p:sp>
              <p:sp>
                <p:nvSpPr>
                  <p:cNvPr id="117" name="자유형 60">
                    <a:extLst>
                      <a:ext uri="{FF2B5EF4-FFF2-40B4-BE49-F238E27FC236}">
                        <a16:creationId xmlns:a16="http://schemas.microsoft.com/office/drawing/2014/main" id="{F0F9F2B7-EFA5-43C1-800B-0F3CD81BD3BA}"/>
                      </a:ext>
                    </a:extLst>
                  </p:cNvPr>
                  <p:cNvSpPr/>
                  <p:nvPr/>
                </p:nvSpPr>
                <p:spPr>
                  <a:xfrm>
                    <a:off x="8863399" y="4213548"/>
                    <a:ext cx="1313498" cy="1367135"/>
                  </a:xfrm>
                  <a:custGeom>
                    <a:avLst/>
                    <a:gdLst>
                      <a:gd name="connsiteX0" fmla="*/ 925380 w 1826541"/>
                      <a:gd name="connsiteY0" fmla="*/ 177814 h 2173295"/>
                      <a:gd name="connsiteX1" fmla="*/ 783669 w 1826541"/>
                      <a:gd name="connsiteY1" fmla="*/ 221002 h 2173295"/>
                      <a:gd name="connsiteX2" fmla="*/ 212096 w 1826541"/>
                      <a:gd name="connsiteY2" fmla="*/ 646833 h 2173295"/>
                      <a:gd name="connsiteX3" fmla="*/ 155913 w 1826541"/>
                      <a:gd name="connsiteY3" fmla="*/ 725068 h 2173295"/>
                      <a:gd name="connsiteX4" fmla="*/ 152025 w 1826541"/>
                      <a:gd name="connsiteY4" fmla="*/ 752081 h 2173295"/>
                      <a:gd name="connsiteX5" fmla="*/ 149430 w 1826541"/>
                      <a:gd name="connsiteY5" fmla="*/ 752081 h 2173295"/>
                      <a:gd name="connsiteX6" fmla="*/ 149430 w 1826541"/>
                      <a:gd name="connsiteY6" fmla="*/ 1418827 h 2173295"/>
                      <a:gd name="connsiteX7" fmla="*/ 153476 w 1826541"/>
                      <a:gd name="connsiteY7" fmla="*/ 1418827 h 2173295"/>
                      <a:gd name="connsiteX8" fmla="*/ 154819 w 1826541"/>
                      <a:gd name="connsiteY8" fmla="*/ 1431489 h 2173295"/>
                      <a:gd name="connsiteX9" fmla="*/ 208044 w 1826541"/>
                      <a:gd name="connsiteY9" fmla="*/ 1510931 h 2173295"/>
                      <a:gd name="connsiteX10" fmla="*/ 763415 w 1826541"/>
                      <a:gd name="connsiteY10" fmla="*/ 1949186 h 2173295"/>
                      <a:gd name="connsiteX11" fmla="*/ 1045159 w 1826541"/>
                      <a:gd name="connsiteY11" fmla="*/ 1952292 h 2173295"/>
                      <a:gd name="connsiteX12" fmla="*/ 1616733 w 1826541"/>
                      <a:gd name="connsiteY12" fmla="*/ 1526461 h 2173295"/>
                      <a:gd name="connsiteX13" fmla="*/ 1677109 w 1826541"/>
                      <a:gd name="connsiteY13" fmla="*/ 1419091 h 2173295"/>
                      <a:gd name="connsiteX14" fmla="*/ 1675485 w 1826541"/>
                      <a:gd name="connsiteY14" fmla="*/ 1403786 h 2173295"/>
                      <a:gd name="connsiteX15" fmla="*/ 1675485 w 1826541"/>
                      <a:gd name="connsiteY15" fmla="*/ 782302 h 2173295"/>
                      <a:gd name="connsiteX16" fmla="*/ 1677109 w 1826541"/>
                      <a:gd name="connsiteY16" fmla="*/ 771020 h 2173295"/>
                      <a:gd name="connsiteX17" fmla="*/ 1675485 w 1826541"/>
                      <a:gd name="connsiteY17" fmla="*/ 755715 h 2173295"/>
                      <a:gd name="connsiteX18" fmla="*/ 1675485 w 1826541"/>
                      <a:gd name="connsiteY18" fmla="*/ 752081 h 2173295"/>
                      <a:gd name="connsiteX19" fmla="*/ 1675099 w 1826541"/>
                      <a:gd name="connsiteY19" fmla="*/ 752081 h 2173295"/>
                      <a:gd name="connsiteX20" fmla="*/ 1674009 w 1826541"/>
                      <a:gd name="connsiteY20" fmla="*/ 741805 h 2173295"/>
                      <a:gd name="connsiteX21" fmla="*/ 1620783 w 1826541"/>
                      <a:gd name="connsiteY21" fmla="*/ 662363 h 2173295"/>
                      <a:gd name="connsiteX22" fmla="*/ 1065413 w 1826541"/>
                      <a:gd name="connsiteY22" fmla="*/ 224108 h 2173295"/>
                      <a:gd name="connsiteX23" fmla="*/ 925380 w 1826541"/>
                      <a:gd name="connsiteY23" fmla="*/ 177814 h 2173295"/>
                      <a:gd name="connsiteX24" fmla="*/ 927750 w 1826541"/>
                      <a:gd name="connsiteY24" fmla="*/ 18 h 2173295"/>
                      <a:gd name="connsiteX25" fmla="*/ 1095178 w 1826541"/>
                      <a:gd name="connsiteY25" fmla="*/ 55369 h 2173295"/>
                      <a:gd name="connsiteX26" fmla="*/ 1759196 w 1826541"/>
                      <a:gd name="connsiteY26" fmla="*/ 579360 h 2173295"/>
                      <a:gd name="connsiteX27" fmla="*/ 1822834 w 1826541"/>
                      <a:gd name="connsiteY27" fmla="*/ 674343 h 2173295"/>
                      <a:gd name="connsiteX28" fmla="*/ 1824138 w 1826541"/>
                      <a:gd name="connsiteY28" fmla="*/ 686630 h 2173295"/>
                      <a:gd name="connsiteX29" fmla="*/ 1824599 w 1826541"/>
                      <a:gd name="connsiteY29" fmla="*/ 686630 h 2173295"/>
                      <a:gd name="connsiteX30" fmla="*/ 1824599 w 1826541"/>
                      <a:gd name="connsiteY30" fmla="*/ 690975 h 2173295"/>
                      <a:gd name="connsiteX31" fmla="*/ 1826541 w 1826541"/>
                      <a:gd name="connsiteY31" fmla="*/ 709274 h 2173295"/>
                      <a:gd name="connsiteX32" fmla="*/ 1824599 w 1826541"/>
                      <a:gd name="connsiteY32" fmla="*/ 722763 h 2173295"/>
                      <a:gd name="connsiteX33" fmla="*/ 1824599 w 1826541"/>
                      <a:gd name="connsiteY33" fmla="*/ 1465828 h 2173295"/>
                      <a:gd name="connsiteX34" fmla="*/ 1826541 w 1826541"/>
                      <a:gd name="connsiteY34" fmla="*/ 1484128 h 2173295"/>
                      <a:gd name="connsiteX35" fmla="*/ 1754353 w 1826541"/>
                      <a:gd name="connsiteY35" fmla="*/ 1612503 h 2173295"/>
                      <a:gd name="connsiteX36" fmla="*/ 1070961 w 1826541"/>
                      <a:gd name="connsiteY36" fmla="*/ 2121640 h 2173295"/>
                      <a:gd name="connsiteX37" fmla="*/ 734099 w 1826541"/>
                      <a:gd name="connsiteY37" fmla="*/ 2117926 h 2173295"/>
                      <a:gd name="connsiteX38" fmla="*/ 70081 w 1826541"/>
                      <a:gd name="connsiteY38" fmla="*/ 1593935 h 2173295"/>
                      <a:gd name="connsiteX39" fmla="*/ 6443 w 1826541"/>
                      <a:gd name="connsiteY39" fmla="*/ 1498952 h 2173295"/>
                      <a:gd name="connsiteX40" fmla="*/ 4837 w 1826541"/>
                      <a:gd name="connsiteY40" fmla="*/ 1483813 h 2173295"/>
                      <a:gd name="connsiteX41" fmla="*/ 0 w 1826541"/>
                      <a:gd name="connsiteY41" fmla="*/ 1483813 h 2173295"/>
                      <a:gd name="connsiteX42" fmla="*/ 0 w 1826541"/>
                      <a:gd name="connsiteY42" fmla="*/ 686630 h 2173295"/>
                      <a:gd name="connsiteX43" fmla="*/ 3102 w 1826541"/>
                      <a:gd name="connsiteY43" fmla="*/ 686630 h 2173295"/>
                      <a:gd name="connsiteX44" fmla="*/ 7751 w 1826541"/>
                      <a:gd name="connsiteY44" fmla="*/ 654333 h 2173295"/>
                      <a:gd name="connsiteX45" fmla="*/ 74925 w 1826541"/>
                      <a:gd name="connsiteY45" fmla="*/ 560792 h 2173295"/>
                      <a:gd name="connsiteX46" fmla="*/ 758316 w 1826541"/>
                      <a:gd name="connsiteY46" fmla="*/ 51655 h 2173295"/>
                      <a:gd name="connsiteX47" fmla="*/ 927750 w 1826541"/>
                      <a:gd name="connsiteY47" fmla="*/ 18 h 2173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826541" h="2173295">
                        <a:moveTo>
                          <a:pt x="925380" y="177814"/>
                        </a:moveTo>
                        <a:cubicBezTo>
                          <a:pt x="874394" y="177253"/>
                          <a:pt x="823129" y="191604"/>
                          <a:pt x="783669" y="221002"/>
                        </a:cubicBezTo>
                        <a:lnTo>
                          <a:pt x="212096" y="646833"/>
                        </a:lnTo>
                        <a:cubicBezTo>
                          <a:pt x="182501" y="668881"/>
                          <a:pt x="163749" y="696263"/>
                          <a:pt x="155913" y="725068"/>
                        </a:cubicBezTo>
                        <a:lnTo>
                          <a:pt x="152025" y="752081"/>
                        </a:lnTo>
                        <a:lnTo>
                          <a:pt x="149430" y="752081"/>
                        </a:lnTo>
                        <a:lnTo>
                          <a:pt x="149430" y="1418827"/>
                        </a:lnTo>
                        <a:lnTo>
                          <a:pt x="153476" y="1418827"/>
                        </a:lnTo>
                        <a:lnTo>
                          <a:pt x="154819" y="1431489"/>
                        </a:lnTo>
                        <a:cubicBezTo>
                          <a:pt x="161571" y="1460455"/>
                          <a:pt x="179289" y="1488239"/>
                          <a:pt x="208044" y="1510931"/>
                        </a:cubicBezTo>
                        <a:lnTo>
                          <a:pt x="763415" y="1949186"/>
                        </a:lnTo>
                        <a:cubicBezTo>
                          <a:pt x="840097" y="2009698"/>
                          <a:pt x="966239" y="2011088"/>
                          <a:pt x="1045159" y="1952292"/>
                        </a:cubicBezTo>
                        <a:lnTo>
                          <a:pt x="1616733" y="1526461"/>
                        </a:lnTo>
                        <a:cubicBezTo>
                          <a:pt x="1656192" y="1497063"/>
                          <a:pt x="1676376" y="1458184"/>
                          <a:pt x="1677109" y="1419091"/>
                        </a:cubicBezTo>
                        <a:lnTo>
                          <a:pt x="1675485" y="1403786"/>
                        </a:lnTo>
                        <a:lnTo>
                          <a:pt x="1675485" y="782302"/>
                        </a:lnTo>
                        <a:lnTo>
                          <a:pt x="1677109" y="771020"/>
                        </a:lnTo>
                        <a:lnTo>
                          <a:pt x="1675485" y="755715"/>
                        </a:lnTo>
                        <a:lnTo>
                          <a:pt x="1675485" y="752081"/>
                        </a:lnTo>
                        <a:lnTo>
                          <a:pt x="1675099" y="752081"/>
                        </a:lnTo>
                        <a:lnTo>
                          <a:pt x="1674009" y="741805"/>
                        </a:lnTo>
                        <a:cubicBezTo>
                          <a:pt x="1667257" y="712839"/>
                          <a:pt x="1649540" y="685055"/>
                          <a:pt x="1620783" y="662363"/>
                        </a:cubicBezTo>
                        <a:lnTo>
                          <a:pt x="1065413" y="224108"/>
                        </a:lnTo>
                        <a:cubicBezTo>
                          <a:pt x="1027072" y="193853"/>
                          <a:pt x="976366" y="178377"/>
                          <a:pt x="925380" y="177814"/>
                        </a:cubicBezTo>
                        <a:close/>
                        <a:moveTo>
                          <a:pt x="927750" y="18"/>
                        </a:moveTo>
                        <a:cubicBezTo>
                          <a:pt x="988710" y="691"/>
                          <a:pt x="1049336" y="19194"/>
                          <a:pt x="1095178" y="55369"/>
                        </a:cubicBezTo>
                        <a:lnTo>
                          <a:pt x="1759196" y="579360"/>
                        </a:lnTo>
                        <a:cubicBezTo>
                          <a:pt x="1793578" y="606492"/>
                          <a:pt x="1814761" y="639711"/>
                          <a:pt x="1822834" y="674343"/>
                        </a:cubicBezTo>
                        <a:lnTo>
                          <a:pt x="1824138" y="686630"/>
                        </a:lnTo>
                        <a:lnTo>
                          <a:pt x="1824599" y="686630"/>
                        </a:lnTo>
                        <a:lnTo>
                          <a:pt x="1824599" y="690975"/>
                        </a:lnTo>
                        <a:lnTo>
                          <a:pt x="1826541" y="709274"/>
                        </a:lnTo>
                        <a:lnTo>
                          <a:pt x="1824599" y="722763"/>
                        </a:lnTo>
                        <a:lnTo>
                          <a:pt x="1824599" y="1465828"/>
                        </a:lnTo>
                        <a:lnTo>
                          <a:pt x="1826541" y="1484128"/>
                        </a:lnTo>
                        <a:cubicBezTo>
                          <a:pt x="1825664" y="1530869"/>
                          <a:pt x="1801532" y="1577354"/>
                          <a:pt x="1754353" y="1612503"/>
                        </a:cubicBezTo>
                        <a:lnTo>
                          <a:pt x="1070961" y="2121640"/>
                        </a:lnTo>
                        <a:cubicBezTo>
                          <a:pt x="976602" y="2191939"/>
                          <a:pt x="825783" y="2190276"/>
                          <a:pt x="734099" y="2117926"/>
                        </a:cubicBezTo>
                        <a:lnTo>
                          <a:pt x="70081" y="1593935"/>
                        </a:lnTo>
                        <a:cubicBezTo>
                          <a:pt x="35700" y="1566803"/>
                          <a:pt x="14516" y="1533585"/>
                          <a:pt x="6443" y="1498952"/>
                        </a:cubicBezTo>
                        <a:lnTo>
                          <a:pt x="4837" y="1483813"/>
                        </a:lnTo>
                        <a:lnTo>
                          <a:pt x="0" y="1483813"/>
                        </a:lnTo>
                        <a:lnTo>
                          <a:pt x="0" y="686630"/>
                        </a:lnTo>
                        <a:lnTo>
                          <a:pt x="3102" y="686630"/>
                        </a:lnTo>
                        <a:lnTo>
                          <a:pt x="7751" y="654333"/>
                        </a:lnTo>
                        <a:cubicBezTo>
                          <a:pt x="17120" y="619892"/>
                          <a:pt x="39540" y="587154"/>
                          <a:pt x="74925" y="560792"/>
                        </a:cubicBezTo>
                        <a:lnTo>
                          <a:pt x="758316" y="51655"/>
                        </a:lnTo>
                        <a:cubicBezTo>
                          <a:pt x="805496" y="16506"/>
                          <a:pt x="866790" y="-653"/>
                          <a:pt x="927750" y="1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highlight>
                        <a:srgbClr val="FF0000"/>
                      </a:highlight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531DF79-120E-4B36-8BD1-B65CC9AD3A3D}"/>
                    </a:ext>
                  </a:extLst>
                </p:cNvPr>
                <p:cNvSpPr txBox="1"/>
                <p:nvPr/>
              </p:nvSpPr>
              <p:spPr>
                <a:xfrm>
                  <a:off x="3776751" y="5833790"/>
                  <a:ext cx="8396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범주형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0986689-70BE-4CC9-BECF-6E22B61AC6F2}"/>
                    </a:ext>
                  </a:extLst>
                </p:cNvPr>
                <p:cNvSpPr txBox="1"/>
                <p:nvPr/>
              </p:nvSpPr>
              <p:spPr>
                <a:xfrm>
                  <a:off x="7345026" y="5897507"/>
                  <a:ext cx="8396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범주형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35EDBF6-9A79-4AF5-B15E-861D5AAAAAE2}"/>
                    </a:ext>
                  </a:extLst>
                </p:cNvPr>
                <p:cNvSpPr txBox="1"/>
                <p:nvPr/>
              </p:nvSpPr>
              <p:spPr>
                <a:xfrm>
                  <a:off x="5589713" y="5834027"/>
                  <a:ext cx="8396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범주형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B3D5CF7-1CD9-42D1-9D02-0DD4F5A9F17A}"/>
                    </a:ext>
                  </a:extLst>
                </p:cNvPr>
                <p:cNvSpPr txBox="1"/>
                <p:nvPr/>
              </p:nvSpPr>
              <p:spPr>
                <a:xfrm>
                  <a:off x="3751565" y="3597861"/>
                  <a:ext cx="7088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범주형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D2770B1-D631-49C4-899B-546808B58DAB}"/>
                    </a:ext>
                  </a:extLst>
                </p:cNvPr>
                <p:cNvSpPr txBox="1"/>
                <p:nvPr/>
              </p:nvSpPr>
              <p:spPr>
                <a:xfrm>
                  <a:off x="1976721" y="5821727"/>
                  <a:ext cx="7088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연속형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E49DE11-68F1-4955-AA41-7059AA62AE16}"/>
                    </a:ext>
                  </a:extLst>
                </p:cNvPr>
                <p:cNvSpPr txBox="1"/>
                <p:nvPr/>
              </p:nvSpPr>
              <p:spPr>
                <a:xfrm>
                  <a:off x="9109371" y="5912173"/>
                  <a:ext cx="7088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연속형</a:t>
                  </a: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6CA8A2-CA82-494E-A2A8-F9E5F8579875}"/>
              </a:ext>
            </a:extLst>
          </p:cNvPr>
          <p:cNvSpPr txBox="1"/>
          <p:nvPr/>
        </p:nvSpPr>
        <p:spPr>
          <a:xfrm>
            <a:off x="804425" y="2876473"/>
            <a:ext cx="1371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X</a:t>
            </a:r>
            <a:endParaRPr kumimoji="0" lang="ko-KR" altLang="en-US" sz="9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8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F3398-9B5C-4CAE-8B2B-DFD15D26C3D0}"/>
              </a:ext>
            </a:extLst>
          </p:cNvPr>
          <p:cNvSpPr txBox="1"/>
          <p:nvPr/>
        </p:nvSpPr>
        <p:spPr>
          <a:xfrm>
            <a:off x="1406972" y="978501"/>
            <a:ext cx="482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범주형 데이터</a:t>
            </a: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의 조정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2E0A4-C93A-48B0-8F12-CB8AE5BB7028}"/>
              </a:ext>
            </a:extLst>
          </p:cNvPr>
          <p:cNvSpPr txBox="1"/>
          <p:nvPr/>
        </p:nvSpPr>
        <p:spPr>
          <a:xfrm>
            <a:off x="360051" y="344557"/>
            <a:ext cx="31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셋 정리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AE58-6D7E-4F7B-96AE-B0CB551B9062}"/>
              </a:ext>
            </a:extLst>
          </p:cNvPr>
          <p:cNvGrpSpPr/>
          <p:nvPr/>
        </p:nvGrpSpPr>
        <p:grpSpPr>
          <a:xfrm>
            <a:off x="2643304" y="2125817"/>
            <a:ext cx="1534288" cy="1596940"/>
            <a:chOff x="2647181" y="1925616"/>
            <a:chExt cx="1534288" cy="1596940"/>
          </a:xfrm>
        </p:grpSpPr>
        <p:sp>
          <p:nvSpPr>
            <p:cNvPr id="32" name="자유형 21">
              <a:extLst>
                <a:ext uri="{FF2B5EF4-FFF2-40B4-BE49-F238E27FC236}">
                  <a16:creationId xmlns:a16="http://schemas.microsoft.com/office/drawing/2014/main" id="{B597DEF0-8C64-45D5-B4F6-5CCD8A4E7900}"/>
                </a:ext>
              </a:extLst>
            </p:cNvPr>
            <p:cNvSpPr/>
            <p:nvPr/>
          </p:nvSpPr>
          <p:spPr>
            <a:xfrm>
              <a:off x="2647181" y="1925616"/>
              <a:ext cx="1534288" cy="1596940"/>
            </a:xfrm>
            <a:custGeom>
              <a:avLst/>
              <a:gdLst>
                <a:gd name="connsiteX0" fmla="*/ 927750 w 1826541"/>
                <a:gd name="connsiteY0" fmla="*/ 24 h 2834420"/>
                <a:gd name="connsiteX1" fmla="*/ 1095178 w 1826541"/>
                <a:gd name="connsiteY1" fmla="*/ 72212 h 2834420"/>
                <a:gd name="connsiteX2" fmla="*/ 1759196 w 1826541"/>
                <a:gd name="connsiteY2" fmla="*/ 755604 h 2834420"/>
                <a:gd name="connsiteX3" fmla="*/ 1822834 w 1826541"/>
                <a:gd name="connsiteY3" fmla="*/ 879481 h 2834420"/>
                <a:gd name="connsiteX4" fmla="*/ 1824138 w 1826541"/>
                <a:gd name="connsiteY4" fmla="*/ 895505 h 2834420"/>
                <a:gd name="connsiteX5" fmla="*/ 1824599 w 1826541"/>
                <a:gd name="connsiteY5" fmla="*/ 895505 h 2834420"/>
                <a:gd name="connsiteX6" fmla="*/ 1824599 w 1826541"/>
                <a:gd name="connsiteY6" fmla="*/ 901172 h 2834420"/>
                <a:gd name="connsiteX7" fmla="*/ 1826541 w 1826541"/>
                <a:gd name="connsiteY7" fmla="*/ 925038 h 2834420"/>
                <a:gd name="connsiteX8" fmla="*/ 1824599 w 1826541"/>
                <a:gd name="connsiteY8" fmla="*/ 942630 h 2834420"/>
                <a:gd name="connsiteX9" fmla="*/ 1824599 w 1826541"/>
                <a:gd name="connsiteY9" fmla="*/ 1911739 h 2834420"/>
                <a:gd name="connsiteX10" fmla="*/ 1826541 w 1826541"/>
                <a:gd name="connsiteY10" fmla="*/ 1935605 h 2834420"/>
                <a:gd name="connsiteX11" fmla="*/ 1754353 w 1826541"/>
                <a:gd name="connsiteY11" fmla="*/ 2103033 h 2834420"/>
                <a:gd name="connsiteX12" fmla="*/ 1070961 w 1826541"/>
                <a:gd name="connsiteY12" fmla="*/ 2767051 h 2834420"/>
                <a:gd name="connsiteX13" fmla="*/ 734099 w 1826541"/>
                <a:gd name="connsiteY13" fmla="*/ 2762208 h 2834420"/>
                <a:gd name="connsiteX14" fmla="*/ 70081 w 1826541"/>
                <a:gd name="connsiteY14" fmla="*/ 2078816 h 2834420"/>
                <a:gd name="connsiteX15" fmla="*/ 6443 w 1826541"/>
                <a:gd name="connsiteY15" fmla="*/ 1954939 h 2834420"/>
                <a:gd name="connsiteX16" fmla="*/ 4837 w 1826541"/>
                <a:gd name="connsiteY16" fmla="*/ 1935194 h 2834420"/>
                <a:gd name="connsiteX17" fmla="*/ 0 w 1826541"/>
                <a:gd name="connsiteY17" fmla="*/ 1935194 h 2834420"/>
                <a:gd name="connsiteX18" fmla="*/ 0 w 1826541"/>
                <a:gd name="connsiteY18" fmla="*/ 895505 h 2834420"/>
                <a:gd name="connsiteX19" fmla="*/ 3102 w 1826541"/>
                <a:gd name="connsiteY19" fmla="*/ 895505 h 2834420"/>
                <a:gd name="connsiteX20" fmla="*/ 7751 w 1826541"/>
                <a:gd name="connsiteY20" fmla="*/ 853383 h 2834420"/>
                <a:gd name="connsiteX21" fmla="*/ 74925 w 1826541"/>
                <a:gd name="connsiteY21" fmla="*/ 731387 h 2834420"/>
                <a:gd name="connsiteX22" fmla="*/ 758316 w 1826541"/>
                <a:gd name="connsiteY22" fmla="*/ 67369 h 2834420"/>
                <a:gd name="connsiteX23" fmla="*/ 927750 w 1826541"/>
                <a:gd name="connsiteY23" fmla="*/ 24 h 28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26541" h="2834420">
                  <a:moveTo>
                    <a:pt x="927750" y="24"/>
                  </a:moveTo>
                  <a:cubicBezTo>
                    <a:pt x="988710" y="901"/>
                    <a:pt x="1049336" y="25033"/>
                    <a:pt x="1095178" y="72212"/>
                  </a:cubicBezTo>
                  <a:lnTo>
                    <a:pt x="1759196" y="755604"/>
                  </a:lnTo>
                  <a:cubicBezTo>
                    <a:pt x="1793578" y="790989"/>
                    <a:pt x="1814761" y="834313"/>
                    <a:pt x="1822834" y="879481"/>
                  </a:cubicBezTo>
                  <a:lnTo>
                    <a:pt x="1824138" y="895505"/>
                  </a:lnTo>
                  <a:lnTo>
                    <a:pt x="1824599" y="895505"/>
                  </a:lnTo>
                  <a:lnTo>
                    <a:pt x="1824599" y="901172"/>
                  </a:lnTo>
                  <a:lnTo>
                    <a:pt x="1826541" y="925038"/>
                  </a:lnTo>
                  <a:lnTo>
                    <a:pt x="1824599" y="942630"/>
                  </a:lnTo>
                  <a:lnTo>
                    <a:pt x="1824599" y="1911739"/>
                  </a:lnTo>
                  <a:lnTo>
                    <a:pt x="1826541" y="1935605"/>
                  </a:lnTo>
                  <a:cubicBezTo>
                    <a:pt x="1825664" y="1996565"/>
                    <a:pt x="1801532" y="2057191"/>
                    <a:pt x="1754353" y="2103033"/>
                  </a:cubicBezTo>
                  <a:lnTo>
                    <a:pt x="1070961" y="2767051"/>
                  </a:lnTo>
                  <a:cubicBezTo>
                    <a:pt x="976602" y="2858735"/>
                    <a:pt x="825783" y="2856567"/>
                    <a:pt x="734099" y="2762208"/>
                  </a:cubicBezTo>
                  <a:lnTo>
                    <a:pt x="70081" y="2078816"/>
                  </a:lnTo>
                  <a:cubicBezTo>
                    <a:pt x="35700" y="2043431"/>
                    <a:pt x="14516" y="2000107"/>
                    <a:pt x="6443" y="1954939"/>
                  </a:cubicBezTo>
                  <a:lnTo>
                    <a:pt x="4837" y="1935194"/>
                  </a:lnTo>
                  <a:lnTo>
                    <a:pt x="0" y="1935194"/>
                  </a:lnTo>
                  <a:lnTo>
                    <a:pt x="0" y="895505"/>
                  </a:lnTo>
                  <a:lnTo>
                    <a:pt x="3102" y="895505"/>
                  </a:lnTo>
                  <a:lnTo>
                    <a:pt x="7751" y="853383"/>
                  </a:lnTo>
                  <a:cubicBezTo>
                    <a:pt x="17120" y="808466"/>
                    <a:pt x="39540" y="765768"/>
                    <a:pt x="74925" y="731387"/>
                  </a:cubicBezTo>
                  <a:lnTo>
                    <a:pt x="758316" y="67369"/>
                  </a:lnTo>
                  <a:cubicBezTo>
                    <a:pt x="805496" y="21527"/>
                    <a:pt x="866790" y="-852"/>
                    <a:pt x="927750" y="2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3" name="자유형 28">
              <a:extLst>
                <a:ext uri="{FF2B5EF4-FFF2-40B4-BE49-F238E27FC236}">
                  <a16:creationId xmlns:a16="http://schemas.microsoft.com/office/drawing/2014/main" id="{5E838B00-E958-4E05-8F07-006D54D3D99E}"/>
                </a:ext>
              </a:extLst>
            </p:cNvPr>
            <p:cNvSpPr/>
            <p:nvPr/>
          </p:nvSpPr>
          <p:spPr>
            <a:xfrm>
              <a:off x="2768243" y="2040518"/>
              <a:ext cx="1313498" cy="1367135"/>
            </a:xfrm>
            <a:custGeom>
              <a:avLst/>
              <a:gdLst>
                <a:gd name="connsiteX0" fmla="*/ 925380 w 1826541"/>
                <a:gd name="connsiteY0" fmla="*/ 177814 h 2173295"/>
                <a:gd name="connsiteX1" fmla="*/ 783669 w 1826541"/>
                <a:gd name="connsiteY1" fmla="*/ 221002 h 2173295"/>
                <a:gd name="connsiteX2" fmla="*/ 212096 w 1826541"/>
                <a:gd name="connsiteY2" fmla="*/ 646833 h 2173295"/>
                <a:gd name="connsiteX3" fmla="*/ 155913 w 1826541"/>
                <a:gd name="connsiteY3" fmla="*/ 725068 h 2173295"/>
                <a:gd name="connsiteX4" fmla="*/ 152025 w 1826541"/>
                <a:gd name="connsiteY4" fmla="*/ 752081 h 2173295"/>
                <a:gd name="connsiteX5" fmla="*/ 149430 w 1826541"/>
                <a:gd name="connsiteY5" fmla="*/ 752081 h 2173295"/>
                <a:gd name="connsiteX6" fmla="*/ 149430 w 1826541"/>
                <a:gd name="connsiteY6" fmla="*/ 1418827 h 2173295"/>
                <a:gd name="connsiteX7" fmla="*/ 153476 w 1826541"/>
                <a:gd name="connsiteY7" fmla="*/ 1418827 h 2173295"/>
                <a:gd name="connsiteX8" fmla="*/ 154819 w 1826541"/>
                <a:gd name="connsiteY8" fmla="*/ 1431489 h 2173295"/>
                <a:gd name="connsiteX9" fmla="*/ 208044 w 1826541"/>
                <a:gd name="connsiteY9" fmla="*/ 1510931 h 2173295"/>
                <a:gd name="connsiteX10" fmla="*/ 763415 w 1826541"/>
                <a:gd name="connsiteY10" fmla="*/ 1949186 h 2173295"/>
                <a:gd name="connsiteX11" fmla="*/ 1045159 w 1826541"/>
                <a:gd name="connsiteY11" fmla="*/ 1952292 h 2173295"/>
                <a:gd name="connsiteX12" fmla="*/ 1616733 w 1826541"/>
                <a:gd name="connsiteY12" fmla="*/ 1526461 h 2173295"/>
                <a:gd name="connsiteX13" fmla="*/ 1677109 w 1826541"/>
                <a:gd name="connsiteY13" fmla="*/ 1419091 h 2173295"/>
                <a:gd name="connsiteX14" fmla="*/ 1675485 w 1826541"/>
                <a:gd name="connsiteY14" fmla="*/ 1403786 h 2173295"/>
                <a:gd name="connsiteX15" fmla="*/ 1675485 w 1826541"/>
                <a:gd name="connsiteY15" fmla="*/ 782302 h 2173295"/>
                <a:gd name="connsiteX16" fmla="*/ 1677109 w 1826541"/>
                <a:gd name="connsiteY16" fmla="*/ 771020 h 2173295"/>
                <a:gd name="connsiteX17" fmla="*/ 1675485 w 1826541"/>
                <a:gd name="connsiteY17" fmla="*/ 755715 h 2173295"/>
                <a:gd name="connsiteX18" fmla="*/ 1675485 w 1826541"/>
                <a:gd name="connsiteY18" fmla="*/ 752081 h 2173295"/>
                <a:gd name="connsiteX19" fmla="*/ 1675099 w 1826541"/>
                <a:gd name="connsiteY19" fmla="*/ 752081 h 2173295"/>
                <a:gd name="connsiteX20" fmla="*/ 1674009 w 1826541"/>
                <a:gd name="connsiteY20" fmla="*/ 741805 h 2173295"/>
                <a:gd name="connsiteX21" fmla="*/ 1620783 w 1826541"/>
                <a:gd name="connsiteY21" fmla="*/ 662363 h 2173295"/>
                <a:gd name="connsiteX22" fmla="*/ 1065413 w 1826541"/>
                <a:gd name="connsiteY22" fmla="*/ 224108 h 2173295"/>
                <a:gd name="connsiteX23" fmla="*/ 925380 w 1826541"/>
                <a:gd name="connsiteY23" fmla="*/ 177814 h 2173295"/>
                <a:gd name="connsiteX24" fmla="*/ 927750 w 1826541"/>
                <a:gd name="connsiteY24" fmla="*/ 18 h 2173295"/>
                <a:gd name="connsiteX25" fmla="*/ 1095178 w 1826541"/>
                <a:gd name="connsiteY25" fmla="*/ 55369 h 2173295"/>
                <a:gd name="connsiteX26" fmla="*/ 1759196 w 1826541"/>
                <a:gd name="connsiteY26" fmla="*/ 579360 h 2173295"/>
                <a:gd name="connsiteX27" fmla="*/ 1822834 w 1826541"/>
                <a:gd name="connsiteY27" fmla="*/ 674343 h 2173295"/>
                <a:gd name="connsiteX28" fmla="*/ 1824138 w 1826541"/>
                <a:gd name="connsiteY28" fmla="*/ 686630 h 2173295"/>
                <a:gd name="connsiteX29" fmla="*/ 1824599 w 1826541"/>
                <a:gd name="connsiteY29" fmla="*/ 686630 h 2173295"/>
                <a:gd name="connsiteX30" fmla="*/ 1824599 w 1826541"/>
                <a:gd name="connsiteY30" fmla="*/ 690975 h 2173295"/>
                <a:gd name="connsiteX31" fmla="*/ 1826541 w 1826541"/>
                <a:gd name="connsiteY31" fmla="*/ 709274 h 2173295"/>
                <a:gd name="connsiteX32" fmla="*/ 1824599 w 1826541"/>
                <a:gd name="connsiteY32" fmla="*/ 722763 h 2173295"/>
                <a:gd name="connsiteX33" fmla="*/ 1824599 w 1826541"/>
                <a:gd name="connsiteY33" fmla="*/ 1465828 h 2173295"/>
                <a:gd name="connsiteX34" fmla="*/ 1826541 w 1826541"/>
                <a:gd name="connsiteY34" fmla="*/ 1484128 h 2173295"/>
                <a:gd name="connsiteX35" fmla="*/ 1754353 w 1826541"/>
                <a:gd name="connsiteY35" fmla="*/ 1612503 h 2173295"/>
                <a:gd name="connsiteX36" fmla="*/ 1070961 w 1826541"/>
                <a:gd name="connsiteY36" fmla="*/ 2121640 h 2173295"/>
                <a:gd name="connsiteX37" fmla="*/ 734099 w 1826541"/>
                <a:gd name="connsiteY37" fmla="*/ 2117926 h 2173295"/>
                <a:gd name="connsiteX38" fmla="*/ 70081 w 1826541"/>
                <a:gd name="connsiteY38" fmla="*/ 1593935 h 2173295"/>
                <a:gd name="connsiteX39" fmla="*/ 6443 w 1826541"/>
                <a:gd name="connsiteY39" fmla="*/ 1498952 h 2173295"/>
                <a:gd name="connsiteX40" fmla="*/ 4837 w 1826541"/>
                <a:gd name="connsiteY40" fmla="*/ 1483813 h 2173295"/>
                <a:gd name="connsiteX41" fmla="*/ 0 w 1826541"/>
                <a:gd name="connsiteY41" fmla="*/ 1483813 h 2173295"/>
                <a:gd name="connsiteX42" fmla="*/ 0 w 1826541"/>
                <a:gd name="connsiteY42" fmla="*/ 686630 h 2173295"/>
                <a:gd name="connsiteX43" fmla="*/ 3102 w 1826541"/>
                <a:gd name="connsiteY43" fmla="*/ 686630 h 2173295"/>
                <a:gd name="connsiteX44" fmla="*/ 7751 w 1826541"/>
                <a:gd name="connsiteY44" fmla="*/ 654333 h 2173295"/>
                <a:gd name="connsiteX45" fmla="*/ 74925 w 1826541"/>
                <a:gd name="connsiteY45" fmla="*/ 560792 h 2173295"/>
                <a:gd name="connsiteX46" fmla="*/ 758316 w 1826541"/>
                <a:gd name="connsiteY46" fmla="*/ 51655 h 2173295"/>
                <a:gd name="connsiteX47" fmla="*/ 927750 w 1826541"/>
                <a:gd name="connsiteY47" fmla="*/ 18 h 217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26541" h="2173295">
                  <a:moveTo>
                    <a:pt x="925380" y="177814"/>
                  </a:moveTo>
                  <a:cubicBezTo>
                    <a:pt x="874394" y="177253"/>
                    <a:pt x="823129" y="191604"/>
                    <a:pt x="783669" y="221002"/>
                  </a:cubicBezTo>
                  <a:lnTo>
                    <a:pt x="212096" y="646833"/>
                  </a:lnTo>
                  <a:cubicBezTo>
                    <a:pt x="182501" y="668881"/>
                    <a:pt x="163749" y="696263"/>
                    <a:pt x="155913" y="725068"/>
                  </a:cubicBezTo>
                  <a:lnTo>
                    <a:pt x="152025" y="752081"/>
                  </a:lnTo>
                  <a:lnTo>
                    <a:pt x="149430" y="752081"/>
                  </a:lnTo>
                  <a:lnTo>
                    <a:pt x="149430" y="1418827"/>
                  </a:lnTo>
                  <a:lnTo>
                    <a:pt x="153476" y="1418827"/>
                  </a:lnTo>
                  <a:lnTo>
                    <a:pt x="154819" y="1431489"/>
                  </a:lnTo>
                  <a:cubicBezTo>
                    <a:pt x="161571" y="1460455"/>
                    <a:pt x="179289" y="1488239"/>
                    <a:pt x="208044" y="1510931"/>
                  </a:cubicBezTo>
                  <a:lnTo>
                    <a:pt x="763415" y="1949186"/>
                  </a:lnTo>
                  <a:cubicBezTo>
                    <a:pt x="840097" y="2009698"/>
                    <a:pt x="966239" y="2011088"/>
                    <a:pt x="1045159" y="1952292"/>
                  </a:cubicBezTo>
                  <a:lnTo>
                    <a:pt x="1616733" y="1526461"/>
                  </a:lnTo>
                  <a:cubicBezTo>
                    <a:pt x="1656192" y="1497063"/>
                    <a:pt x="1676376" y="1458184"/>
                    <a:pt x="1677109" y="1419091"/>
                  </a:cubicBezTo>
                  <a:lnTo>
                    <a:pt x="1675485" y="1403786"/>
                  </a:lnTo>
                  <a:lnTo>
                    <a:pt x="1675485" y="782302"/>
                  </a:lnTo>
                  <a:lnTo>
                    <a:pt x="1677109" y="771020"/>
                  </a:lnTo>
                  <a:lnTo>
                    <a:pt x="1675485" y="755715"/>
                  </a:lnTo>
                  <a:lnTo>
                    <a:pt x="1675485" y="752081"/>
                  </a:lnTo>
                  <a:lnTo>
                    <a:pt x="1675099" y="752081"/>
                  </a:lnTo>
                  <a:lnTo>
                    <a:pt x="1674009" y="741805"/>
                  </a:lnTo>
                  <a:cubicBezTo>
                    <a:pt x="1667257" y="712839"/>
                    <a:pt x="1649540" y="685055"/>
                    <a:pt x="1620783" y="662363"/>
                  </a:cubicBezTo>
                  <a:lnTo>
                    <a:pt x="1065413" y="224108"/>
                  </a:lnTo>
                  <a:cubicBezTo>
                    <a:pt x="1027072" y="193853"/>
                    <a:pt x="976366" y="178377"/>
                    <a:pt x="925380" y="177814"/>
                  </a:cubicBezTo>
                  <a:close/>
                  <a:moveTo>
                    <a:pt x="927750" y="18"/>
                  </a:moveTo>
                  <a:cubicBezTo>
                    <a:pt x="988710" y="691"/>
                    <a:pt x="1049336" y="19194"/>
                    <a:pt x="1095178" y="55369"/>
                  </a:cubicBezTo>
                  <a:lnTo>
                    <a:pt x="1759196" y="579360"/>
                  </a:lnTo>
                  <a:cubicBezTo>
                    <a:pt x="1793578" y="606492"/>
                    <a:pt x="1814761" y="639711"/>
                    <a:pt x="1822834" y="674343"/>
                  </a:cubicBezTo>
                  <a:lnTo>
                    <a:pt x="1824138" y="686630"/>
                  </a:lnTo>
                  <a:lnTo>
                    <a:pt x="1824599" y="686630"/>
                  </a:lnTo>
                  <a:lnTo>
                    <a:pt x="1824599" y="690975"/>
                  </a:lnTo>
                  <a:lnTo>
                    <a:pt x="1826541" y="709274"/>
                  </a:lnTo>
                  <a:lnTo>
                    <a:pt x="1824599" y="722763"/>
                  </a:lnTo>
                  <a:lnTo>
                    <a:pt x="1824599" y="1465828"/>
                  </a:lnTo>
                  <a:lnTo>
                    <a:pt x="1826541" y="1484128"/>
                  </a:lnTo>
                  <a:cubicBezTo>
                    <a:pt x="1825664" y="1530869"/>
                    <a:pt x="1801532" y="1577354"/>
                    <a:pt x="1754353" y="1612503"/>
                  </a:cubicBezTo>
                  <a:lnTo>
                    <a:pt x="1070961" y="2121640"/>
                  </a:lnTo>
                  <a:cubicBezTo>
                    <a:pt x="976602" y="2191939"/>
                    <a:pt x="825783" y="2190276"/>
                    <a:pt x="734099" y="2117926"/>
                  </a:cubicBezTo>
                  <a:lnTo>
                    <a:pt x="70081" y="1593935"/>
                  </a:lnTo>
                  <a:cubicBezTo>
                    <a:pt x="35700" y="1566803"/>
                    <a:pt x="14516" y="1533585"/>
                    <a:pt x="6443" y="1498952"/>
                  </a:cubicBezTo>
                  <a:lnTo>
                    <a:pt x="4837" y="1483813"/>
                  </a:lnTo>
                  <a:lnTo>
                    <a:pt x="0" y="1483813"/>
                  </a:lnTo>
                  <a:lnTo>
                    <a:pt x="0" y="686630"/>
                  </a:lnTo>
                  <a:lnTo>
                    <a:pt x="3102" y="686630"/>
                  </a:lnTo>
                  <a:lnTo>
                    <a:pt x="7751" y="654333"/>
                  </a:lnTo>
                  <a:cubicBezTo>
                    <a:pt x="17120" y="619892"/>
                    <a:pt x="39540" y="587154"/>
                    <a:pt x="74925" y="560792"/>
                  </a:cubicBezTo>
                  <a:lnTo>
                    <a:pt x="758316" y="51655"/>
                  </a:lnTo>
                  <a:cubicBezTo>
                    <a:pt x="805496" y="16506"/>
                    <a:pt x="866790" y="-653"/>
                    <a:pt x="927750" y="1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DBB04-0D82-4C6E-933C-A4583F5F292E}"/>
                </a:ext>
              </a:extLst>
            </p:cNvPr>
            <p:cNvSpPr txBox="1"/>
            <p:nvPr/>
          </p:nvSpPr>
          <p:spPr>
            <a:xfrm>
              <a:off x="3071240" y="2482930"/>
              <a:ext cx="111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감독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02452F-2C8B-4159-B127-32C615AC6DC3}"/>
              </a:ext>
            </a:extLst>
          </p:cNvPr>
          <p:cNvGrpSpPr/>
          <p:nvPr/>
        </p:nvGrpSpPr>
        <p:grpSpPr>
          <a:xfrm>
            <a:off x="2643304" y="4072070"/>
            <a:ext cx="1534288" cy="1596940"/>
            <a:chOff x="4456185" y="1925616"/>
            <a:chExt cx="1534288" cy="1596940"/>
          </a:xfrm>
        </p:grpSpPr>
        <p:sp>
          <p:nvSpPr>
            <p:cNvPr id="35" name="자유형 47">
              <a:extLst>
                <a:ext uri="{FF2B5EF4-FFF2-40B4-BE49-F238E27FC236}">
                  <a16:creationId xmlns:a16="http://schemas.microsoft.com/office/drawing/2014/main" id="{CF1EA27E-B232-4FEB-96B1-77FEC1FE48EA}"/>
                </a:ext>
              </a:extLst>
            </p:cNvPr>
            <p:cNvSpPr/>
            <p:nvPr/>
          </p:nvSpPr>
          <p:spPr>
            <a:xfrm>
              <a:off x="4456185" y="1925616"/>
              <a:ext cx="1534288" cy="1596940"/>
            </a:xfrm>
            <a:custGeom>
              <a:avLst/>
              <a:gdLst>
                <a:gd name="connsiteX0" fmla="*/ 927750 w 1826541"/>
                <a:gd name="connsiteY0" fmla="*/ 24 h 2834420"/>
                <a:gd name="connsiteX1" fmla="*/ 1095178 w 1826541"/>
                <a:gd name="connsiteY1" fmla="*/ 72212 h 2834420"/>
                <a:gd name="connsiteX2" fmla="*/ 1759196 w 1826541"/>
                <a:gd name="connsiteY2" fmla="*/ 755604 h 2834420"/>
                <a:gd name="connsiteX3" fmla="*/ 1822834 w 1826541"/>
                <a:gd name="connsiteY3" fmla="*/ 879481 h 2834420"/>
                <a:gd name="connsiteX4" fmla="*/ 1824138 w 1826541"/>
                <a:gd name="connsiteY4" fmla="*/ 895505 h 2834420"/>
                <a:gd name="connsiteX5" fmla="*/ 1824599 w 1826541"/>
                <a:gd name="connsiteY5" fmla="*/ 895505 h 2834420"/>
                <a:gd name="connsiteX6" fmla="*/ 1824599 w 1826541"/>
                <a:gd name="connsiteY6" fmla="*/ 901172 h 2834420"/>
                <a:gd name="connsiteX7" fmla="*/ 1826541 w 1826541"/>
                <a:gd name="connsiteY7" fmla="*/ 925038 h 2834420"/>
                <a:gd name="connsiteX8" fmla="*/ 1824599 w 1826541"/>
                <a:gd name="connsiteY8" fmla="*/ 942630 h 2834420"/>
                <a:gd name="connsiteX9" fmla="*/ 1824599 w 1826541"/>
                <a:gd name="connsiteY9" fmla="*/ 1911739 h 2834420"/>
                <a:gd name="connsiteX10" fmla="*/ 1826541 w 1826541"/>
                <a:gd name="connsiteY10" fmla="*/ 1935605 h 2834420"/>
                <a:gd name="connsiteX11" fmla="*/ 1754353 w 1826541"/>
                <a:gd name="connsiteY11" fmla="*/ 2103033 h 2834420"/>
                <a:gd name="connsiteX12" fmla="*/ 1070961 w 1826541"/>
                <a:gd name="connsiteY12" fmla="*/ 2767051 h 2834420"/>
                <a:gd name="connsiteX13" fmla="*/ 734099 w 1826541"/>
                <a:gd name="connsiteY13" fmla="*/ 2762208 h 2834420"/>
                <a:gd name="connsiteX14" fmla="*/ 70081 w 1826541"/>
                <a:gd name="connsiteY14" fmla="*/ 2078816 h 2834420"/>
                <a:gd name="connsiteX15" fmla="*/ 6443 w 1826541"/>
                <a:gd name="connsiteY15" fmla="*/ 1954939 h 2834420"/>
                <a:gd name="connsiteX16" fmla="*/ 4837 w 1826541"/>
                <a:gd name="connsiteY16" fmla="*/ 1935194 h 2834420"/>
                <a:gd name="connsiteX17" fmla="*/ 0 w 1826541"/>
                <a:gd name="connsiteY17" fmla="*/ 1935194 h 2834420"/>
                <a:gd name="connsiteX18" fmla="*/ 0 w 1826541"/>
                <a:gd name="connsiteY18" fmla="*/ 895505 h 2834420"/>
                <a:gd name="connsiteX19" fmla="*/ 3102 w 1826541"/>
                <a:gd name="connsiteY19" fmla="*/ 895505 h 2834420"/>
                <a:gd name="connsiteX20" fmla="*/ 7751 w 1826541"/>
                <a:gd name="connsiteY20" fmla="*/ 853383 h 2834420"/>
                <a:gd name="connsiteX21" fmla="*/ 74925 w 1826541"/>
                <a:gd name="connsiteY21" fmla="*/ 731387 h 2834420"/>
                <a:gd name="connsiteX22" fmla="*/ 758316 w 1826541"/>
                <a:gd name="connsiteY22" fmla="*/ 67369 h 2834420"/>
                <a:gd name="connsiteX23" fmla="*/ 927750 w 1826541"/>
                <a:gd name="connsiteY23" fmla="*/ 24 h 28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26541" h="2834420">
                  <a:moveTo>
                    <a:pt x="927750" y="24"/>
                  </a:moveTo>
                  <a:cubicBezTo>
                    <a:pt x="988710" y="901"/>
                    <a:pt x="1049336" y="25033"/>
                    <a:pt x="1095178" y="72212"/>
                  </a:cubicBezTo>
                  <a:lnTo>
                    <a:pt x="1759196" y="755604"/>
                  </a:lnTo>
                  <a:cubicBezTo>
                    <a:pt x="1793578" y="790989"/>
                    <a:pt x="1814761" y="834313"/>
                    <a:pt x="1822834" y="879481"/>
                  </a:cubicBezTo>
                  <a:lnTo>
                    <a:pt x="1824138" y="895505"/>
                  </a:lnTo>
                  <a:lnTo>
                    <a:pt x="1824599" y="895505"/>
                  </a:lnTo>
                  <a:lnTo>
                    <a:pt x="1824599" y="901172"/>
                  </a:lnTo>
                  <a:lnTo>
                    <a:pt x="1826541" y="925038"/>
                  </a:lnTo>
                  <a:lnTo>
                    <a:pt x="1824599" y="942630"/>
                  </a:lnTo>
                  <a:lnTo>
                    <a:pt x="1824599" y="1911739"/>
                  </a:lnTo>
                  <a:lnTo>
                    <a:pt x="1826541" y="1935605"/>
                  </a:lnTo>
                  <a:cubicBezTo>
                    <a:pt x="1825664" y="1996565"/>
                    <a:pt x="1801532" y="2057191"/>
                    <a:pt x="1754353" y="2103033"/>
                  </a:cubicBezTo>
                  <a:lnTo>
                    <a:pt x="1070961" y="2767051"/>
                  </a:lnTo>
                  <a:cubicBezTo>
                    <a:pt x="976602" y="2858735"/>
                    <a:pt x="825783" y="2856567"/>
                    <a:pt x="734099" y="2762208"/>
                  </a:cubicBezTo>
                  <a:lnTo>
                    <a:pt x="70081" y="2078816"/>
                  </a:lnTo>
                  <a:cubicBezTo>
                    <a:pt x="35700" y="2043431"/>
                    <a:pt x="14516" y="2000107"/>
                    <a:pt x="6443" y="1954939"/>
                  </a:cubicBezTo>
                  <a:lnTo>
                    <a:pt x="4837" y="1935194"/>
                  </a:lnTo>
                  <a:lnTo>
                    <a:pt x="0" y="1935194"/>
                  </a:lnTo>
                  <a:lnTo>
                    <a:pt x="0" y="895505"/>
                  </a:lnTo>
                  <a:lnTo>
                    <a:pt x="3102" y="895505"/>
                  </a:lnTo>
                  <a:lnTo>
                    <a:pt x="7751" y="853383"/>
                  </a:lnTo>
                  <a:cubicBezTo>
                    <a:pt x="17120" y="808466"/>
                    <a:pt x="39540" y="765768"/>
                    <a:pt x="74925" y="731387"/>
                  </a:cubicBezTo>
                  <a:lnTo>
                    <a:pt x="758316" y="67369"/>
                  </a:lnTo>
                  <a:cubicBezTo>
                    <a:pt x="805496" y="21527"/>
                    <a:pt x="866790" y="-852"/>
                    <a:pt x="927750" y="2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6" name="자유형 48">
              <a:extLst>
                <a:ext uri="{FF2B5EF4-FFF2-40B4-BE49-F238E27FC236}">
                  <a16:creationId xmlns:a16="http://schemas.microsoft.com/office/drawing/2014/main" id="{7528743E-331B-4DFC-A1A3-8969EB5D2FC8}"/>
                </a:ext>
              </a:extLst>
            </p:cNvPr>
            <p:cNvSpPr/>
            <p:nvPr/>
          </p:nvSpPr>
          <p:spPr>
            <a:xfrm>
              <a:off x="4577247" y="2040518"/>
              <a:ext cx="1313498" cy="1367135"/>
            </a:xfrm>
            <a:custGeom>
              <a:avLst/>
              <a:gdLst>
                <a:gd name="connsiteX0" fmla="*/ 925380 w 1826541"/>
                <a:gd name="connsiteY0" fmla="*/ 177814 h 2173295"/>
                <a:gd name="connsiteX1" fmla="*/ 783669 w 1826541"/>
                <a:gd name="connsiteY1" fmla="*/ 221002 h 2173295"/>
                <a:gd name="connsiteX2" fmla="*/ 212096 w 1826541"/>
                <a:gd name="connsiteY2" fmla="*/ 646833 h 2173295"/>
                <a:gd name="connsiteX3" fmla="*/ 155913 w 1826541"/>
                <a:gd name="connsiteY3" fmla="*/ 725068 h 2173295"/>
                <a:gd name="connsiteX4" fmla="*/ 152025 w 1826541"/>
                <a:gd name="connsiteY4" fmla="*/ 752081 h 2173295"/>
                <a:gd name="connsiteX5" fmla="*/ 149430 w 1826541"/>
                <a:gd name="connsiteY5" fmla="*/ 752081 h 2173295"/>
                <a:gd name="connsiteX6" fmla="*/ 149430 w 1826541"/>
                <a:gd name="connsiteY6" fmla="*/ 1418827 h 2173295"/>
                <a:gd name="connsiteX7" fmla="*/ 153476 w 1826541"/>
                <a:gd name="connsiteY7" fmla="*/ 1418827 h 2173295"/>
                <a:gd name="connsiteX8" fmla="*/ 154819 w 1826541"/>
                <a:gd name="connsiteY8" fmla="*/ 1431489 h 2173295"/>
                <a:gd name="connsiteX9" fmla="*/ 208044 w 1826541"/>
                <a:gd name="connsiteY9" fmla="*/ 1510931 h 2173295"/>
                <a:gd name="connsiteX10" fmla="*/ 763415 w 1826541"/>
                <a:gd name="connsiteY10" fmla="*/ 1949186 h 2173295"/>
                <a:gd name="connsiteX11" fmla="*/ 1045159 w 1826541"/>
                <a:gd name="connsiteY11" fmla="*/ 1952292 h 2173295"/>
                <a:gd name="connsiteX12" fmla="*/ 1616733 w 1826541"/>
                <a:gd name="connsiteY12" fmla="*/ 1526461 h 2173295"/>
                <a:gd name="connsiteX13" fmla="*/ 1677109 w 1826541"/>
                <a:gd name="connsiteY13" fmla="*/ 1419091 h 2173295"/>
                <a:gd name="connsiteX14" fmla="*/ 1675485 w 1826541"/>
                <a:gd name="connsiteY14" fmla="*/ 1403786 h 2173295"/>
                <a:gd name="connsiteX15" fmla="*/ 1675485 w 1826541"/>
                <a:gd name="connsiteY15" fmla="*/ 782302 h 2173295"/>
                <a:gd name="connsiteX16" fmla="*/ 1677109 w 1826541"/>
                <a:gd name="connsiteY16" fmla="*/ 771020 h 2173295"/>
                <a:gd name="connsiteX17" fmla="*/ 1675485 w 1826541"/>
                <a:gd name="connsiteY17" fmla="*/ 755715 h 2173295"/>
                <a:gd name="connsiteX18" fmla="*/ 1675485 w 1826541"/>
                <a:gd name="connsiteY18" fmla="*/ 752081 h 2173295"/>
                <a:gd name="connsiteX19" fmla="*/ 1675099 w 1826541"/>
                <a:gd name="connsiteY19" fmla="*/ 752081 h 2173295"/>
                <a:gd name="connsiteX20" fmla="*/ 1674009 w 1826541"/>
                <a:gd name="connsiteY20" fmla="*/ 741805 h 2173295"/>
                <a:gd name="connsiteX21" fmla="*/ 1620783 w 1826541"/>
                <a:gd name="connsiteY21" fmla="*/ 662363 h 2173295"/>
                <a:gd name="connsiteX22" fmla="*/ 1065413 w 1826541"/>
                <a:gd name="connsiteY22" fmla="*/ 224108 h 2173295"/>
                <a:gd name="connsiteX23" fmla="*/ 925380 w 1826541"/>
                <a:gd name="connsiteY23" fmla="*/ 177814 h 2173295"/>
                <a:gd name="connsiteX24" fmla="*/ 927750 w 1826541"/>
                <a:gd name="connsiteY24" fmla="*/ 18 h 2173295"/>
                <a:gd name="connsiteX25" fmla="*/ 1095178 w 1826541"/>
                <a:gd name="connsiteY25" fmla="*/ 55369 h 2173295"/>
                <a:gd name="connsiteX26" fmla="*/ 1759196 w 1826541"/>
                <a:gd name="connsiteY26" fmla="*/ 579360 h 2173295"/>
                <a:gd name="connsiteX27" fmla="*/ 1822834 w 1826541"/>
                <a:gd name="connsiteY27" fmla="*/ 674343 h 2173295"/>
                <a:gd name="connsiteX28" fmla="*/ 1824138 w 1826541"/>
                <a:gd name="connsiteY28" fmla="*/ 686630 h 2173295"/>
                <a:gd name="connsiteX29" fmla="*/ 1824599 w 1826541"/>
                <a:gd name="connsiteY29" fmla="*/ 686630 h 2173295"/>
                <a:gd name="connsiteX30" fmla="*/ 1824599 w 1826541"/>
                <a:gd name="connsiteY30" fmla="*/ 690975 h 2173295"/>
                <a:gd name="connsiteX31" fmla="*/ 1826541 w 1826541"/>
                <a:gd name="connsiteY31" fmla="*/ 709274 h 2173295"/>
                <a:gd name="connsiteX32" fmla="*/ 1824599 w 1826541"/>
                <a:gd name="connsiteY32" fmla="*/ 722763 h 2173295"/>
                <a:gd name="connsiteX33" fmla="*/ 1824599 w 1826541"/>
                <a:gd name="connsiteY33" fmla="*/ 1465828 h 2173295"/>
                <a:gd name="connsiteX34" fmla="*/ 1826541 w 1826541"/>
                <a:gd name="connsiteY34" fmla="*/ 1484128 h 2173295"/>
                <a:gd name="connsiteX35" fmla="*/ 1754353 w 1826541"/>
                <a:gd name="connsiteY35" fmla="*/ 1612503 h 2173295"/>
                <a:gd name="connsiteX36" fmla="*/ 1070961 w 1826541"/>
                <a:gd name="connsiteY36" fmla="*/ 2121640 h 2173295"/>
                <a:gd name="connsiteX37" fmla="*/ 734099 w 1826541"/>
                <a:gd name="connsiteY37" fmla="*/ 2117926 h 2173295"/>
                <a:gd name="connsiteX38" fmla="*/ 70081 w 1826541"/>
                <a:gd name="connsiteY38" fmla="*/ 1593935 h 2173295"/>
                <a:gd name="connsiteX39" fmla="*/ 6443 w 1826541"/>
                <a:gd name="connsiteY39" fmla="*/ 1498952 h 2173295"/>
                <a:gd name="connsiteX40" fmla="*/ 4837 w 1826541"/>
                <a:gd name="connsiteY40" fmla="*/ 1483813 h 2173295"/>
                <a:gd name="connsiteX41" fmla="*/ 0 w 1826541"/>
                <a:gd name="connsiteY41" fmla="*/ 1483813 h 2173295"/>
                <a:gd name="connsiteX42" fmla="*/ 0 w 1826541"/>
                <a:gd name="connsiteY42" fmla="*/ 686630 h 2173295"/>
                <a:gd name="connsiteX43" fmla="*/ 3102 w 1826541"/>
                <a:gd name="connsiteY43" fmla="*/ 686630 h 2173295"/>
                <a:gd name="connsiteX44" fmla="*/ 7751 w 1826541"/>
                <a:gd name="connsiteY44" fmla="*/ 654333 h 2173295"/>
                <a:gd name="connsiteX45" fmla="*/ 74925 w 1826541"/>
                <a:gd name="connsiteY45" fmla="*/ 560792 h 2173295"/>
                <a:gd name="connsiteX46" fmla="*/ 758316 w 1826541"/>
                <a:gd name="connsiteY46" fmla="*/ 51655 h 2173295"/>
                <a:gd name="connsiteX47" fmla="*/ 927750 w 1826541"/>
                <a:gd name="connsiteY47" fmla="*/ 18 h 217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26541" h="2173295">
                  <a:moveTo>
                    <a:pt x="925380" y="177814"/>
                  </a:moveTo>
                  <a:cubicBezTo>
                    <a:pt x="874394" y="177253"/>
                    <a:pt x="823129" y="191604"/>
                    <a:pt x="783669" y="221002"/>
                  </a:cubicBezTo>
                  <a:lnTo>
                    <a:pt x="212096" y="646833"/>
                  </a:lnTo>
                  <a:cubicBezTo>
                    <a:pt x="182501" y="668881"/>
                    <a:pt x="163749" y="696263"/>
                    <a:pt x="155913" y="725068"/>
                  </a:cubicBezTo>
                  <a:lnTo>
                    <a:pt x="152025" y="752081"/>
                  </a:lnTo>
                  <a:lnTo>
                    <a:pt x="149430" y="752081"/>
                  </a:lnTo>
                  <a:lnTo>
                    <a:pt x="149430" y="1418827"/>
                  </a:lnTo>
                  <a:lnTo>
                    <a:pt x="153476" y="1418827"/>
                  </a:lnTo>
                  <a:lnTo>
                    <a:pt x="154819" y="1431489"/>
                  </a:lnTo>
                  <a:cubicBezTo>
                    <a:pt x="161571" y="1460455"/>
                    <a:pt x="179289" y="1488239"/>
                    <a:pt x="208044" y="1510931"/>
                  </a:cubicBezTo>
                  <a:lnTo>
                    <a:pt x="763415" y="1949186"/>
                  </a:lnTo>
                  <a:cubicBezTo>
                    <a:pt x="840097" y="2009698"/>
                    <a:pt x="966239" y="2011088"/>
                    <a:pt x="1045159" y="1952292"/>
                  </a:cubicBezTo>
                  <a:lnTo>
                    <a:pt x="1616733" y="1526461"/>
                  </a:lnTo>
                  <a:cubicBezTo>
                    <a:pt x="1656192" y="1497063"/>
                    <a:pt x="1676376" y="1458184"/>
                    <a:pt x="1677109" y="1419091"/>
                  </a:cubicBezTo>
                  <a:lnTo>
                    <a:pt x="1675485" y="1403786"/>
                  </a:lnTo>
                  <a:lnTo>
                    <a:pt x="1675485" y="782302"/>
                  </a:lnTo>
                  <a:lnTo>
                    <a:pt x="1677109" y="771020"/>
                  </a:lnTo>
                  <a:lnTo>
                    <a:pt x="1675485" y="755715"/>
                  </a:lnTo>
                  <a:lnTo>
                    <a:pt x="1675485" y="752081"/>
                  </a:lnTo>
                  <a:lnTo>
                    <a:pt x="1675099" y="752081"/>
                  </a:lnTo>
                  <a:lnTo>
                    <a:pt x="1674009" y="741805"/>
                  </a:lnTo>
                  <a:cubicBezTo>
                    <a:pt x="1667257" y="712839"/>
                    <a:pt x="1649540" y="685055"/>
                    <a:pt x="1620783" y="662363"/>
                  </a:cubicBezTo>
                  <a:lnTo>
                    <a:pt x="1065413" y="224108"/>
                  </a:lnTo>
                  <a:cubicBezTo>
                    <a:pt x="1027072" y="193853"/>
                    <a:pt x="976366" y="178377"/>
                    <a:pt x="925380" y="177814"/>
                  </a:cubicBezTo>
                  <a:close/>
                  <a:moveTo>
                    <a:pt x="927750" y="18"/>
                  </a:moveTo>
                  <a:cubicBezTo>
                    <a:pt x="988710" y="691"/>
                    <a:pt x="1049336" y="19194"/>
                    <a:pt x="1095178" y="55369"/>
                  </a:cubicBezTo>
                  <a:lnTo>
                    <a:pt x="1759196" y="579360"/>
                  </a:lnTo>
                  <a:cubicBezTo>
                    <a:pt x="1793578" y="606492"/>
                    <a:pt x="1814761" y="639711"/>
                    <a:pt x="1822834" y="674343"/>
                  </a:cubicBezTo>
                  <a:lnTo>
                    <a:pt x="1824138" y="686630"/>
                  </a:lnTo>
                  <a:lnTo>
                    <a:pt x="1824599" y="686630"/>
                  </a:lnTo>
                  <a:lnTo>
                    <a:pt x="1824599" y="690975"/>
                  </a:lnTo>
                  <a:lnTo>
                    <a:pt x="1826541" y="709274"/>
                  </a:lnTo>
                  <a:lnTo>
                    <a:pt x="1824599" y="722763"/>
                  </a:lnTo>
                  <a:lnTo>
                    <a:pt x="1824599" y="1465828"/>
                  </a:lnTo>
                  <a:lnTo>
                    <a:pt x="1826541" y="1484128"/>
                  </a:lnTo>
                  <a:cubicBezTo>
                    <a:pt x="1825664" y="1530869"/>
                    <a:pt x="1801532" y="1577354"/>
                    <a:pt x="1754353" y="1612503"/>
                  </a:cubicBezTo>
                  <a:lnTo>
                    <a:pt x="1070961" y="2121640"/>
                  </a:lnTo>
                  <a:cubicBezTo>
                    <a:pt x="976602" y="2191939"/>
                    <a:pt x="825783" y="2190276"/>
                    <a:pt x="734099" y="2117926"/>
                  </a:cubicBezTo>
                  <a:lnTo>
                    <a:pt x="70081" y="1593935"/>
                  </a:lnTo>
                  <a:cubicBezTo>
                    <a:pt x="35700" y="1566803"/>
                    <a:pt x="14516" y="1533585"/>
                    <a:pt x="6443" y="1498952"/>
                  </a:cubicBezTo>
                  <a:lnTo>
                    <a:pt x="4837" y="1483813"/>
                  </a:lnTo>
                  <a:lnTo>
                    <a:pt x="0" y="1483813"/>
                  </a:lnTo>
                  <a:lnTo>
                    <a:pt x="0" y="686630"/>
                  </a:lnTo>
                  <a:lnTo>
                    <a:pt x="3102" y="686630"/>
                  </a:lnTo>
                  <a:lnTo>
                    <a:pt x="7751" y="654333"/>
                  </a:lnTo>
                  <a:cubicBezTo>
                    <a:pt x="17120" y="619892"/>
                    <a:pt x="39540" y="587154"/>
                    <a:pt x="74925" y="560792"/>
                  </a:cubicBezTo>
                  <a:lnTo>
                    <a:pt x="758316" y="51655"/>
                  </a:lnTo>
                  <a:cubicBezTo>
                    <a:pt x="805496" y="16506"/>
                    <a:pt x="866790" y="-653"/>
                    <a:pt x="927750" y="1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FDF43C-9343-4AEB-972F-3B5AF1452357}"/>
                </a:ext>
              </a:extLst>
            </p:cNvPr>
            <p:cNvSpPr txBox="1"/>
            <p:nvPr/>
          </p:nvSpPr>
          <p:spPr>
            <a:xfrm>
              <a:off x="4880244" y="2493436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배우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8834902-CD46-48AF-865F-DDC55141B66E}"/>
              </a:ext>
            </a:extLst>
          </p:cNvPr>
          <p:cNvGrpSpPr/>
          <p:nvPr/>
        </p:nvGrpSpPr>
        <p:grpSpPr>
          <a:xfrm>
            <a:off x="8363991" y="2137297"/>
            <a:ext cx="1555622" cy="1596940"/>
            <a:chOff x="2647181" y="1925616"/>
            <a:chExt cx="1555622" cy="1596940"/>
          </a:xfrm>
        </p:grpSpPr>
        <p:sp>
          <p:nvSpPr>
            <p:cNvPr id="42" name="자유형 21">
              <a:extLst>
                <a:ext uri="{FF2B5EF4-FFF2-40B4-BE49-F238E27FC236}">
                  <a16:creationId xmlns:a16="http://schemas.microsoft.com/office/drawing/2014/main" id="{00BF77BD-33FE-436A-BF68-0946B74F0292}"/>
                </a:ext>
              </a:extLst>
            </p:cNvPr>
            <p:cNvSpPr/>
            <p:nvPr/>
          </p:nvSpPr>
          <p:spPr>
            <a:xfrm>
              <a:off x="2647181" y="1925616"/>
              <a:ext cx="1534288" cy="1596940"/>
            </a:xfrm>
            <a:custGeom>
              <a:avLst/>
              <a:gdLst>
                <a:gd name="connsiteX0" fmla="*/ 927750 w 1826541"/>
                <a:gd name="connsiteY0" fmla="*/ 24 h 2834420"/>
                <a:gd name="connsiteX1" fmla="*/ 1095178 w 1826541"/>
                <a:gd name="connsiteY1" fmla="*/ 72212 h 2834420"/>
                <a:gd name="connsiteX2" fmla="*/ 1759196 w 1826541"/>
                <a:gd name="connsiteY2" fmla="*/ 755604 h 2834420"/>
                <a:gd name="connsiteX3" fmla="*/ 1822834 w 1826541"/>
                <a:gd name="connsiteY3" fmla="*/ 879481 h 2834420"/>
                <a:gd name="connsiteX4" fmla="*/ 1824138 w 1826541"/>
                <a:gd name="connsiteY4" fmla="*/ 895505 h 2834420"/>
                <a:gd name="connsiteX5" fmla="*/ 1824599 w 1826541"/>
                <a:gd name="connsiteY5" fmla="*/ 895505 h 2834420"/>
                <a:gd name="connsiteX6" fmla="*/ 1824599 w 1826541"/>
                <a:gd name="connsiteY6" fmla="*/ 901172 h 2834420"/>
                <a:gd name="connsiteX7" fmla="*/ 1826541 w 1826541"/>
                <a:gd name="connsiteY7" fmla="*/ 925038 h 2834420"/>
                <a:gd name="connsiteX8" fmla="*/ 1824599 w 1826541"/>
                <a:gd name="connsiteY8" fmla="*/ 942630 h 2834420"/>
                <a:gd name="connsiteX9" fmla="*/ 1824599 w 1826541"/>
                <a:gd name="connsiteY9" fmla="*/ 1911739 h 2834420"/>
                <a:gd name="connsiteX10" fmla="*/ 1826541 w 1826541"/>
                <a:gd name="connsiteY10" fmla="*/ 1935605 h 2834420"/>
                <a:gd name="connsiteX11" fmla="*/ 1754353 w 1826541"/>
                <a:gd name="connsiteY11" fmla="*/ 2103033 h 2834420"/>
                <a:gd name="connsiteX12" fmla="*/ 1070961 w 1826541"/>
                <a:gd name="connsiteY12" fmla="*/ 2767051 h 2834420"/>
                <a:gd name="connsiteX13" fmla="*/ 734099 w 1826541"/>
                <a:gd name="connsiteY13" fmla="*/ 2762208 h 2834420"/>
                <a:gd name="connsiteX14" fmla="*/ 70081 w 1826541"/>
                <a:gd name="connsiteY14" fmla="*/ 2078816 h 2834420"/>
                <a:gd name="connsiteX15" fmla="*/ 6443 w 1826541"/>
                <a:gd name="connsiteY15" fmla="*/ 1954939 h 2834420"/>
                <a:gd name="connsiteX16" fmla="*/ 4837 w 1826541"/>
                <a:gd name="connsiteY16" fmla="*/ 1935194 h 2834420"/>
                <a:gd name="connsiteX17" fmla="*/ 0 w 1826541"/>
                <a:gd name="connsiteY17" fmla="*/ 1935194 h 2834420"/>
                <a:gd name="connsiteX18" fmla="*/ 0 w 1826541"/>
                <a:gd name="connsiteY18" fmla="*/ 895505 h 2834420"/>
                <a:gd name="connsiteX19" fmla="*/ 3102 w 1826541"/>
                <a:gd name="connsiteY19" fmla="*/ 895505 h 2834420"/>
                <a:gd name="connsiteX20" fmla="*/ 7751 w 1826541"/>
                <a:gd name="connsiteY20" fmla="*/ 853383 h 2834420"/>
                <a:gd name="connsiteX21" fmla="*/ 74925 w 1826541"/>
                <a:gd name="connsiteY21" fmla="*/ 731387 h 2834420"/>
                <a:gd name="connsiteX22" fmla="*/ 758316 w 1826541"/>
                <a:gd name="connsiteY22" fmla="*/ 67369 h 2834420"/>
                <a:gd name="connsiteX23" fmla="*/ 927750 w 1826541"/>
                <a:gd name="connsiteY23" fmla="*/ 24 h 28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26541" h="2834420">
                  <a:moveTo>
                    <a:pt x="927750" y="24"/>
                  </a:moveTo>
                  <a:cubicBezTo>
                    <a:pt x="988710" y="901"/>
                    <a:pt x="1049336" y="25033"/>
                    <a:pt x="1095178" y="72212"/>
                  </a:cubicBezTo>
                  <a:lnTo>
                    <a:pt x="1759196" y="755604"/>
                  </a:lnTo>
                  <a:cubicBezTo>
                    <a:pt x="1793578" y="790989"/>
                    <a:pt x="1814761" y="834313"/>
                    <a:pt x="1822834" y="879481"/>
                  </a:cubicBezTo>
                  <a:lnTo>
                    <a:pt x="1824138" y="895505"/>
                  </a:lnTo>
                  <a:lnTo>
                    <a:pt x="1824599" y="895505"/>
                  </a:lnTo>
                  <a:lnTo>
                    <a:pt x="1824599" y="901172"/>
                  </a:lnTo>
                  <a:lnTo>
                    <a:pt x="1826541" y="925038"/>
                  </a:lnTo>
                  <a:lnTo>
                    <a:pt x="1824599" y="942630"/>
                  </a:lnTo>
                  <a:lnTo>
                    <a:pt x="1824599" y="1911739"/>
                  </a:lnTo>
                  <a:lnTo>
                    <a:pt x="1826541" y="1935605"/>
                  </a:lnTo>
                  <a:cubicBezTo>
                    <a:pt x="1825664" y="1996565"/>
                    <a:pt x="1801532" y="2057191"/>
                    <a:pt x="1754353" y="2103033"/>
                  </a:cubicBezTo>
                  <a:lnTo>
                    <a:pt x="1070961" y="2767051"/>
                  </a:lnTo>
                  <a:cubicBezTo>
                    <a:pt x="976602" y="2858735"/>
                    <a:pt x="825783" y="2856567"/>
                    <a:pt x="734099" y="2762208"/>
                  </a:cubicBezTo>
                  <a:lnTo>
                    <a:pt x="70081" y="2078816"/>
                  </a:lnTo>
                  <a:cubicBezTo>
                    <a:pt x="35700" y="2043431"/>
                    <a:pt x="14516" y="2000107"/>
                    <a:pt x="6443" y="1954939"/>
                  </a:cubicBezTo>
                  <a:lnTo>
                    <a:pt x="4837" y="1935194"/>
                  </a:lnTo>
                  <a:lnTo>
                    <a:pt x="0" y="1935194"/>
                  </a:lnTo>
                  <a:lnTo>
                    <a:pt x="0" y="895505"/>
                  </a:lnTo>
                  <a:lnTo>
                    <a:pt x="3102" y="895505"/>
                  </a:lnTo>
                  <a:lnTo>
                    <a:pt x="7751" y="853383"/>
                  </a:lnTo>
                  <a:cubicBezTo>
                    <a:pt x="17120" y="808466"/>
                    <a:pt x="39540" y="765768"/>
                    <a:pt x="74925" y="731387"/>
                  </a:cubicBezTo>
                  <a:lnTo>
                    <a:pt x="758316" y="67369"/>
                  </a:lnTo>
                  <a:cubicBezTo>
                    <a:pt x="805496" y="21527"/>
                    <a:pt x="866790" y="-852"/>
                    <a:pt x="927750" y="2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3" name="자유형 28">
              <a:extLst>
                <a:ext uri="{FF2B5EF4-FFF2-40B4-BE49-F238E27FC236}">
                  <a16:creationId xmlns:a16="http://schemas.microsoft.com/office/drawing/2014/main" id="{6527CA83-01F8-41E4-A5FE-55E43E60162E}"/>
                </a:ext>
              </a:extLst>
            </p:cNvPr>
            <p:cNvSpPr/>
            <p:nvPr/>
          </p:nvSpPr>
          <p:spPr>
            <a:xfrm>
              <a:off x="2768243" y="2040518"/>
              <a:ext cx="1313498" cy="1367135"/>
            </a:xfrm>
            <a:custGeom>
              <a:avLst/>
              <a:gdLst>
                <a:gd name="connsiteX0" fmla="*/ 925380 w 1826541"/>
                <a:gd name="connsiteY0" fmla="*/ 177814 h 2173295"/>
                <a:gd name="connsiteX1" fmla="*/ 783669 w 1826541"/>
                <a:gd name="connsiteY1" fmla="*/ 221002 h 2173295"/>
                <a:gd name="connsiteX2" fmla="*/ 212096 w 1826541"/>
                <a:gd name="connsiteY2" fmla="*/ 646833 h 2173295"/>
                <a:gd name="connsiteX3" fmla="*/ 155913 w 1826541"/>
                <a:gd name="connsiteY3" fmla="*/ 725068 h 2173295"/>
                <a:gd name="connsiteX4" fmla="*/ 152025 w 1826541"/>
                <a:gd name="connsiteY4" fmla="*/ 752081 h 2173295"/>
                <a:gd name="connsiteX5" fmla="*/ 149430 w 1826541"/>
                <a:gd name="connsiteY5" fmla="*/ 752081 h 2173295"/>
                <a:gd name="connsiteX6" fmla="*/ 149430 w 1826541"/>
                <a:gd name="connsiteY6" fmla="*/ 1418827 h 2173295"/>
                <a:gd name="connsiteX7" fmla="*/ 153476 w 1826541"/>
                <a:gd name="connsiteY7" fmla="*/ 1418827 h 2173295"/>
                <a:gd name="connsiteX8" fmla="*/ 154819 w 1826541"/>
                <a:gd name="connsiteY8" fmla="*/ 1431489 h 2173295"/>
                <a:gd name="connsiteX9" fmla="*/ 208044 w 1826541"/>
                <a:gd name="connsiteY9" fmla="*/ 1510931 h 2173295"/>
                <a:gd name="connsiteX10" fmla="*/ 763415 w 1826541"/>
                <a:gd name="connsiteY10" fmla="*/ 1949186 h 2173295"/>
                <a:gd name="connsiteX11" fmla="*/ 1045159 w 1826541"/>
                <a:gd name="connsiteY11" fmla="*/ 1952292 h 2173295"/>
                <a:gd name="connsiteX12" fmla="*/ 1616733 w 1826541"/>
                <a:gd name="connsiteY12" fmla="*/ 1526461 h 2173295"/>
                <a:gd name="connsiteX13" fmla="*/ 1677109 w 1826541"/>
                <a:gd name="connsiteY13" fmla="*/ 1419091 h 2173295"/>
                <a:gd name="connsiteX14" fmla="*/ 1675485 w 1826541"/>
                <a:gd name="connsiteY14" fmla="*/ 1403786 h 2173295"/>
                <a:gd name="connsiteX15" fmla="*/ 1675485 w 1826541"/>
                <a:gd name="connsiteY15" fmla="*/ 782302 h 2173295"/>
                <a:gd name="connsiteX16" fmla="*/ 1677109 w 1826541"/>
                <a:gd name="connsiteY16" fmla="*/ 771020 h 2173295"/>
                <a:gd name="connsiteX17" fmla="*/ 1675485 w 1826541"/>
                <a:gd name="connsiteY17" fmla="*/ 755715 h 2173295"/>
                <a:gd name="connsiteX18" fmla="*/ 1675485 w 1826541"/>
                <a:gd name="connsiteY18" fmla="*/ 752081 h 2173295"/>
                <a:gd name="connsiteX19" fmla="*/ 1675099 w 1826541"/>
                <a:gd name="connsiteY19" fmla="*/ 752081 h 2173295"/>
                <a:gd name="connsiteX20" fmla="*/ 1674009 w 1826541"/>
                <a:gd name="connsiteY20" fmla="*/ 741805 h 2173295"/>
                <a:gd name="connsiteX21" fmla="*/ 1620783 w 1826541"/>
                <a:gd name="connsiteY21" fmla="*/ 662363 h 2173295"/>
                <a:gd name="connsiteX22" fmla="*/ 1065413 w 1826541"/>
                <a:gd name="connsiteY22" fmla="*/ 224108 h 2173295"/>
                <a:gd name="connsiteX23" fmla="*/ 925380 w 1826541"/>
                <a:gd name="connsiteY23" fmla="*/ 177814 h 2173295"/>
                <a:gd name="connsiteX24" fmla="*/ 927750 w 1826541"/>
                <a:gd name="connsiteY24" fmla="*/ 18 h 2173295"/>
                <a:gd name="connsiteX25" fmla="*/ 1095178 w 1826541"/>
                <a:gd name="connsiteY25" fmla="*/ 55369 h 2173295"/>
                <a:gd name="connsiteX26" fmla="*/ 1759196 w 1826541"/>
                <a:gd name="connsiteY26" fmla="*/ 579360 h 2173295"/>
                <a:gd name="connsiteX27" fmla="*/ 1822834 w 1826541"/>
                <a:gd name="connsiteY27" fmla="*/ 674343 h 2173295"/>
                <a:gd name="connsiteX28" fmla="*/ 1824138 w 1826541"/>
                <a:gd name="connsiteY28" fmla="*/ 686630 h 2173295"/>
                <a:gd name="connsiteX29" fmla="*/ 1824599 w 1826541"/>
                <a:gd name="connsiteY29" fmla="*/ 686630 h 2173295"/>
                <a:gd name="connsiteX30" fmla="*/ 1824599 w 1826541"/>
                <a:gd name="connsiteY30" fmla="*/ 690975 h 2173295"/>
                <a:gd name="connsiteX31" fmla="*/ 1826541 w 1826541"/>
                <a:gd name="connsiteY31" fmla="*/ 709274 h 2173295"/>
                <a:gd name="connsiteX32" fmla="*/ 1824599 w 1826541"/>
                <a:gd name="connsiteY32" fmla="*/ 722763 h 2173295"/>
                <a:gd name="connsiteX33" fmla="*/ 1824599 w 1826541"/>
                <a:gd name="connsiteY33" fmla="*/ 1465828 h 2173295"/>
                <a:gd name="connsiteX34" fmla="*/ 1826541 w 1826541"/>
                <a:gd name="connsiteY34" fmla="*/ 1484128 h 2173295"/>
                <a:gd name="connsiteX35" fmla="*/ 1754353 w 1826541"/>
                <a:gd name="connsiteY35" fmla="*/ 1612503 h 2173295"/>
                <a:gd name="connsiteX36" fmla="*/ 1070961 w 1826541"/>
                <a:gd name="connsiteY36" fmla="*/ 2121640 h 2173295"/>
                <a:gd name="connsiteX37" fmla="*/ 734099 w 1826541"/>
                <a:gd name="connsiteY37" fmla="*/ 2117926 h 2173295"/>
                <a:gd name="connsiteX38" fmla="*/ 70081 w 1826541"/>
                <a:gd name="connsiteY38" fmla="*/ 1593935 h 2173295"/>
                <a:gd name="connsiteX39" fmla="*/ 6443 w 1826541"/>
                <a:gd name="connsiteY39" fmla="*/ 1498952 h 2173295"/>
                <a:gd name="connsiteX40" fmla="*/ 4837 w 1826541"/>
                <a:gd name="connsiteY40" fmla="*/ 1483813 h 2173295"/>
                <a:gd name="connsiteX41" fmla="*/ 0 w 1826541"/>
                <a:gd name="connsiteY41" fmla="*/ 1483813 h 2173295"/>
                <a:gd name="connsiteX42" fmla="*/ 0 w 1826541"/>
                <a:gd name="connsiteY42" fmla="*/ 686630 h 2173295"/>
                <a:gd name="connsiteX43" fmla="*/ 3102 w 1826541"/>
                <a:gd name="connsiteY43" fmla="*/ 686630 h 2173295"/>
                <a:gd name="connsiteX44" fmla="*/ 7751 w 1826541"/>
                <a:gd name="connsiteY44" fmla="*/ 654333 h 2173295"/>
                <a:gd name="connsiteX45" fmla="*/ 74925 w 1826541"/>
                <a:gd name="connsiteY45" fmla="*/ 560792 h 2173295"/>
                <a:gd name="connsiteX46" fmla="*/ 758316 w 1826541"/>
                <a:gd name="connsiteY46" fmla="*/ 51655 h 2173295"/>
                <a:gd name="connsiteX47" fmla="*/ 927750 w 1826541"/>
                <a:gd name="connsiteY47" fmla="*/ 18 h 217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26541" h="2173295">
                  <a:moveTo>
                    <a:pt x="925380" y="177814"/>
                  </a:moveTo>
                  <a:cubicBezTo>
                    <a:pt x="874394" y="177253"/>
                    <a:pt x="823129" y="191604"/>
                    <a:pt x="783669" y="221002"/>
                  </a:cubicBezTo>
                  <a:lnTo>
                    <a:pt x="212096" y="646833"/>
                  </a:lnTo>
                  <a:cubicBezTo>
                    <a:pt x="182501" y="668881"/>
                    <a:pt x="163749" y="696263"/>
                    <a:pt x="155913" y="725068"/>
                  </a:cubicBezTo>
                  <a:lnTo>
                    <a:pt x="152025" y="752081"/>
                  </a:lnTo>
                  <a:lnTo>
                    <a:pt x="149430" y="752081"/>
                  </a:lnTo>
                  <a:lnTo>
                    <a:pt x="149430" y="1418827"/>
                  </a:lnTo>
                  <a:lnTo>
                    <a:pt x="153476" y="1418827"/>
                  </a:lnTo>
                  <a:lnTo>
                    <a:pt x="154819" y="1431489"/>
                  </a:lnTo>
                  <a:cubicBezTo>
                    <a:pt x="161571" y="1460455"/>
                    <a:pt x="179289" y="1488239"/>
                    <a:pt x="208044" y="1510931"/>
                  </a:cubicBezTo>
                  <a:lnTo>
                    <a:pt x="763415" y="1949186"/>
                  </a:lnTo>
                  <a:cubicBezTo>
                    <a:pt x="840097" y="2009698"/>
                    <a:pt x="966239" y="2011088"/>
                    <a:pt x="1045159" y="1952292"/>
                  </a:cubicBezTo>
                  <a:lnTo>
                    <a:pt x="1616733" y="1526461"/>
                  </a:lnTo>
                  <a:cubicBezTo>
                    <a:pt x="1656192" y="1497063"/>
                    <a:pt x="1676376" y="1458184"/>
                    <a:pt x="1677109" y="1419091"/>
                  </a:cubicBezTo>
                  <a:lnTo>
                    <a:pt x="1675485" y="1403786"/>
                  </a:lnTo>
                  <a:lnTo>
                    <a:pt x="1675485" y="782302"/>
                  </a:lnTo>
                  <a:lnTo>
                    <a:pt x="1677109" y="771020"/>
                  </a:lnTo>
                  <a:lnTo>
                    <a:pt x="1675485" y="755715"/>
                  </a:lnTo>
                  <a:lnTo>
                    <a:pt x="1675485" y="752081"/>
                  </a:lnTo>
                  <a:lnTo>
                    <a:pt x="1675099" y="752081"/>
                  </a:lnTo>
                  <a:lnTo>
                    <a:pt x="1674009" y="741805"/>
                  </a:lnTo>
                  <a:cubicBezTo>
                    <a:pt x="1667257" y="712839"/>
                    <a:pt x="1649540" y="685055"/>
                    <a:pt x="1620783" y="662363"/>
                  </a:cubicBezTo>
                  <a:lnTo>
                    <a:pt x="1065413" y="224108"/>
                  </a:lnTo>
                  <a:cubicBezTo>
                    <a:pt x="1027072" y="193853"/>
                    <a:pt x="976366" y="178377"/>
                    <a:pt x="925380" y="177814"/>
                  </a:cubicBezTo>
                  <a:close/>
                  <a:moveTo>
                    <a:pt x="927750" y="18"/>
                  </a:moveTo>
                  <a:cubicBezTo>
                    <a:pt x="988710" y="691"/>
                    <a:pt x="1049336" y="19194"/>
                    <a:pt x="1095178" y="55369"/>
                  </a:cubicBezTo>
                  <a:lnTo>
                    <a:pt x="1759196" y="579360"/>
                  </a:lnTo>
                  <a:cubicBezTo>
                    <a:pt x="1793578" y="606492"/>
                    <a:pt x="1814761" y="639711"/>
                    <a:pt x="1822834" y="674343"/>
                  </a:cubicBezTo>
                  <a:lnTo>
                    <a:pt x="1824138" y="686630"/>
                  </a:lnTo>
                  <a:lnTo>
                    <a:pt x="1824599" y="686630"/>
                  </a:lnTo>
                  <a:lnTo>
                    <a:pt x="1824599" y="690975"/>
                  </a:lnTo>
                  <a:lnTo>
                    <a:pt x="1826541" y="709274"/>
                  </a:lnTo>
                  <a:lnTo>
                    <a:pt x="1824599" y="722763"/>
                  </a:lnTo>
                  <a:lnTo>
                    <a:pt x="1824599" y="1465828"/>
                  </a:lnTo>
                  <a:lnTo>
                    <a:pt x="1826541" y="1484128"/>
                  </a:lnTo>
                  <a:cubicBezTo>
                    <a:pt x="1825664" y="1530869"/>
                    <a:pt x="1801532" y="1577354"/>
                    <a:pt x="1754353" y="1612503"/>
                  </a:cubicBezTo>
                  <a:lnTo>
                    <a:pt x="1070961" y="2121640"/>
                  </a:lnTo>
                  <a:cubicBezTo>
                    <a:pt x="976602" y="2191939"/>
                    <a:pt x="825783" y="2190276"/>
                    <a:pt x="734099" y="2117926"/>
                  </a:cubicBezTo>
                  <a:lnTo>
                    <a:pt x="70081" y="1593935"/>
                  </a:lnTo>
                  <a:cubicBezTo>
                    <a:pt x="35700" y="1566803"/>
                    <a:pt x="14516" y="1533585"/>
                    <a:pt x="6443" y="1498952"/>
                  </a:cubicBezTo>
                  <a:lnTo>
                    <a:pt x="4837" y="1483813"/>
                  </a:lnTo>
                  <a:lnTo>
                    <a:pt x="0" y="1483813"/>
                  </a:lnTo>
                  <a:lnTo>
                    <a:pt x="0" y="686630"/>
                  </a:lnTo>
                  <a:lnTo>
                    <a:pt x="3102" y="686630"/>
                  </a:lnTo>
                  <a:lnTo>
                    <a:pt x="7751" y="654333"/>
                  </a:lnTo>
                  <a:cubicBezTo>
                    <a:pt x="17120" y="619892"/>
                    <a:pt x="39540" y="587154"/>
                    <a:pt x="74925" y="560792"/>
                  </a:cubicBezTo>
                  <a:lnTo>
                    <a:pt x="758316" y="51655"/>
                  </a:lnTo>
                  <a:cubicBezTo>
                    <a:pt x="805496" y="16506"/>
                    <a:pt x="866790" y="-653"/>
                    <a:pt x="92775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4ABF0A-22F1-4569-939C-E9CB3045EF6F}"/>
                </a:ext>
              </a:extLst>
            </p:cNvPr>
            <p:cNvSpPr txBox="1"/>
            <p:nvPr/>
          </p:nvSpPr>
          <p:spPr>
            <a:xfrm>
              <a:off x="2912407" y="2524030"/>
              <a:ext cx="1290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감독지수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648CAC-8969-4577-8651-FFF868A0A7A4}"/>
              </a:ext>
            </a:extLst>
          </p:cNvPr>
          <p:cNvGrpSpPr/>
          <p:nvPr/>
        </p:nvGrpSpPr>
        <p:grpSpPr>
          <a:xfrm>
            <a:off x="8374658" y="4072070"/>
            <a:ext cx="1555622" cy="1596940"/>
            <a:chOff x="2647181" y="1925616"/>
            <a:chExt cx="1555622" cy="1596940"/>
          </a:xfrm>
        </p:grpSpPr>
        <p:sp>
          <p:nvSpPr>
            <p:cNvPr id="46" name="자유형 21">
              <a:extLst>
                <a:ext uri="{FF2B5EF4-FFF2-40B4-BE49-F238E27FC236}">
                  <a16:creationId xmlns:a16="http://schemas.microsoft.com/office/drawing/2014/main" id="{B08030E3-7ABA-43D4-A3C8-8EF486677BF2}"/>
                </a:ext>
              </a:extLst>
            </p:cNvPr>
            <p:cNvSpPr/>
            <p:nvPr/>
          </p:nvSpPr>
          <p:spPr>
            <a:xfrm>
              <a:off x="2647181" y="1925616"/>
              <a:ext cx="1534288" cy="1596940"/>
            </a:xfrm>
            <a:custGeom>
              <a:avLst/>
              <a:gdLst>
                <a:gd name="connsiteX0" fmla="*/ 927750 w 1826541"/>
                <a:gd name="connsiteY0" fmla="*/ 24 h 2834420"/>
                <a:gd name="connsiteX1" fmla="*/ 1095178 w 1826541"/>
                <a:gd name="connsiteY1" fmla="*/ 72212 h 2834420"/>
                <a:gd name="connsiteX2" fmla="*/ 1759196 w 1826541"/>
                <a:gd name="connsiteY2" fmla="*/ 755604 h 2834420"/>
                <a:gd name="connsiteX3" fmla="*/ 1822834 w 1826541"/>
                <a:gd name="connsiteY3" fmla="*/ 879481 h 2834420"/>
                <a:gd name="connsiteX4" fmla="*/ 1824138 w 1826541"/>
                <a:gd name="connsiteY4" fmla="*/ 895505 h 2834420"/>
                <a:gd name="connsiteX5" fmla="*/ 1824599 w 1826541"/>
                <a:gd name="connsiteY5" fmla="*/ 895505 h 2834420"/>
                <a:gd name="connsiteX6" fmla="*/ 1824599 w 1826541"/>
                <a:gd name="connsiteY6" fmla="*/ 901172 h 2834420"/>
                <a:gd name="connsiteX7" fmla="*/ 1826541 w 1826541"/>
                <a:gd name="connsiteY7" fmla="*/ 925038 h 2834420"/>
                <a:gd name="connsiteX8" fmla="*/ 1824599 w 1826541"/>
                <a:gd name="connsiteY8" fmla="*/ 942630 h 2834420"/>
                <a:gd name="connsiteX9" fmla="*/ 1824599 w 1826541"/>
                <a:gd name="connsiteY9" fmla="*/ 1911739 h 2834420"/>
                <a:gd name="connsiteX10" fmla="*/ 1826541 w 1826541"/>
                <a:gd name="connsiteY10" fmla="*/ 1935605 h 2834420"/>
                <a:gd name="connsiteX11" fmla="*/ 1754353 w 1826541"/>
                <a:gd name="connsiteY11" fmla="*/ 2103033 h 2834420"/>
                <a:gd name="connsiteX12" fmla="*/ 1070961 w 1826541"/>
                <a:gd name="connsiteY12" fmla="*/ 2767051 h 2834420"/>
                <a:gd name="connsiteX13" fmla="*/ 734099 w 1826541"/>
                <a:gd name="connsiteY13" fmla="*/ 2762208 h 2834420"/>
                <a:gd name="connsiteX14" fmla="*/ 70081 w 1826541"/>
                <a:gd name="connsiteY14" fmla="*/ 2078816 h 2834420"/>
                <a:gd name="connsiteX15" fmla="*/ 6443 w 1826541"/>
                <a:gd name="connsiteY15" fmla="*/ 1954939 h 2834420"/>
                <a:gd name="connsiteX16" fmla="*/ 4837 w 1826541"/>
                <a:gd name="connsiteY16" fmla="*/ 1935194 h 2834420"/>
                <a:gd name="connsiteX17" fmla="*/ 0 w 1826541"/>
                <a:gd name="connsiteY17" fmla="*/ 1935194 h 2834420"/>
                <a:gd name="connsiteX18" fmla="*/ 0 w 1826541"/>
                <a:gd name="connsiteY18" fmla="*/ 895505 h 2834420"/>
                <a:gd name="connsiteX19" fmla="*/ 3102 w 1826541"/>
                <a:gd name="connsiteY19" fmla="*/ 895505 h 2834420"/>
                <a:gd name="connsiteX20" fmla="*/ 7751 w 1826541"/>
                <a:gd name="connsiteY20" fmla="*/ 853383 h 2834420"/>
                <a:gd name="connsiteX21" fmla="*/ 74925 w 1826541"/>
                <a:gd name="connsiteY21" fmla="*/ 731387 h 2834420"/>
                <a:gd name="connsiteX22" fmla="*/ 758316 w 1826541"/>
                <a:gd name="connsiteY22" fmla="*/ 67369 h 2834420"/>
                <a:gd name="connsiteX23" fmla="*/ 927750 w 1826541"/>
                <a:gd name="connsiteY23" fmla="*/ 24 h 283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26541" h="2834420">
                  <a:moveTo>
                    <a:pt x="927750" y="24"/>
                  </a:moveTo>
                  <a:cubicBezTo>
                    <a:pt x="988710" y="901"/>
                    <a:pt x="1049336" y="25033"/>
                    <a:pt x="1095178" y="72212"/>
                  </a:cubicBezTo>
                  <a:lnTo>
                    <a:pt x="1759196" y="755604"/>
                  </a:lnTo>
                  <a:cubicBezTo>
                    <a:pt x="1793578" y="790989"/>
                    <a:pt x="1814761" y="834313"/>
                    <a:pt x="1822834" y="879481"/>
                  </a:cubicBezTo>
                  <a:lnTo>
                    <a:pt x="1824138" y="895505"/>
                  </a:lnTo>
                  <a:lnTo>
                    <a:pt x="1824599" y="895505"/>
                  </a:lnTo>
                  <a:lnTo>
                    <a:pt x="1824599" y="901172"/>
                  </a:lnTo>
                  <a:lnTo>
                    <a:pt x="1826541" y="925038"/>
                  </a:lnTo>
                  <a:lnTo>
                    <a:pt x="1824599" y="942630"/>
                  </a:lnTo>
                  <a:lnTo>
                    <a:pt x="1824599" y="1911739"/>
                  </a:lnTo>
                  <a:lnTo>
                    <a:pt x="1826541" y="1935605"/>
                  </a:lnTo>
                  <a:cubicBezTo>
                    <a:pt x="1825664" y="1996565"/>
                    <a:pt x="1801532" y="2057191"/>
                    <a:pt x="1754353" y="2103033"/>
                  </a:cubicBezTo>
                  <a:lnTo>
                    <a:pt x="1070961" y="2767051"/>
                  </a:lnTo>
                  <a:cubicBezTo>
                    <a:pt x="976602" y="2858735"/>
                    <a:pt x="825783" y="2856567"/>
                    <a:pt x="734099" y="2762208"/>
                  </a:cubicBezTo>
                  <a:lnTo>
                    <a:pt x="70081" y="2078816"/>
                  </a:lnTo>
                  <a:cubicBezTo>
                    <a:pt x="35700" y="2043431"/>
                    <a:pt x="14516" y="2000107"/>
                    <a:pt x="6443" y="1954939"/>
                  </a:cubicBezTo>
                  <a:lnTo>
                    <a:pt x="4837" y="1935194"/>
                  </a:lnTo>
                  <a:lnTo>
                    <a:pt x="0" y="1935194"/>
                  </a:lnTo>
                  <a:lnTo>
                    <a:pt x="0" y="895505"/>
                  </a:lnTo>
                  <a:lnTo>
                    <a:pt x="3102" y="895505"/>
                  </a:lnTo>
                  <a:lnTo>
                    <a:pt x="7751" y="853383"/>
                  </a:lnTo>
                  <a:cubicBezTo>
                    <a:pt x="17120" y="808466"/>
                    <a:pt x="39540" y="765768"/>
                    <a:pt x="74925" y="731387"/>
                  </a:cubicBezTo>
                  <a:lnTo>
                    <a:pt x="758316" y="67369"/>
                  </a:lnTo>
                  <a:cubicBezTo>
                    <a:pt x="805496" y="21527"/>
                    <a:pt x="866790" y="-852"/>
                    <a:pt x="927750" y="24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7" name="자유형 28">
              <a:extLst>
                <a:ext uri="{FF2B5EF4-FFF2-40B4-BE49-F238E27FC236}">
                  <a16:creationId xmlns:a16="http://schemas.microsoft.com/office/drawing/2014/main" id="{D973978C-0AA6-42F3-8F11-5F540410ED1C}"/>
                </a:ext>
              </a:extLst>
            </p:cNvPr>
            <p:cNvSpPr/>
            <p:nvPr/>
          </p:nvSpPr>
          <p:spPr>
            <a:xfrm>
              <a:off x="2768243" y="2040518"/>
              <a:ext cx="1313498" cy="1367135"/>
            </a:xfrm>
            <a:custGeom>
              <a:avLst/>
              <a:gdLst>
                <a:gd name="connsiteX0" fmla="*/ 925380 w 1826541"/>
                <a:gd name="connsiteY0" fmla="*/ 177814 h 2173295"/>
                <a:gd name="connsiteX1" fmla="*/ 783669 w 1826541"/>
                <a:gd name="connsiteY1" fmla="*/ 221002 h 2173295"/>
                <a:gd name="connsiteX2" fmla="*/ 212096 w 1826541"/>
                <a:gd name="connsiteY2" fmla="*/ 646833 h 2173295"/>
                <a:gd name="connsiteX3" fmla="*/ 155913 w 1826541"/>
                <a:gd name="connsiteY3" fmla="*/ 725068 h 2173295"/>
                <a:gd name="connsiteX4" fmla="*/ 152025 w 1826541"/>
                <a:gd name="connsiteY4" fmla="*/ 752081 h 2173295"/>
                <a:gd name="connsiteX5" fmla="*/ 149430 w 1826541"/>
                <a:gd name="connsiteY5" fmla="*/ 752081 h 2173295"/>
                <a:gd name="connsiteX6" fmla="*/ 149430 w 1826541"/>
                <a:gd name="connsiteY6" fmla="*/ 1418827 h 2173295"/>
                <a:gd name="connsiteX7" fmla="*/ 153476 w 1826541"/>
                <a:gd name="connsiteY7" fmla="*/ 1418827 h 2173295"/>
                <a:gd name="connsiteX8" fmla="*/ 154819 w 1826541"/>
                <a:gd name="connsiteY8" fmla="*/ 1431489 h 2173295"/>
                <a:gd name="connsiteX9" fmla="*/ 208044 w 1826541"/>
                <a:gd name="connsiteY9" fmla="*/ 1510931 h 2173295"/>
                <a:gd name="connsiteX10" fmla="*/ 763415 w 1826541"/>
                <a:gd name="connsiteY10" fmla="*/ 1949186 h 2173295"/>
                <a:gd name="connsiteX11" fmla="*/ 1045159 w 1826541"/>
                <a:gd name="connsiteY11" fmla="*/ 1952292 h 2173295"/>
                <a:gd name="connsiteX12" fmla="*/ 1616733 w 1826541"/>
                <a:gd name="connsiteY12" fmla="*/ 1526461 h 2173295"/>
                <a:gd name="connsiteX13" fmla="*/ 1677109 w 1826541"/>
                <a:gd name="connsiteY13" fmla="*/ 1419091 h 2173295"/>
                <a:gd name="connsiteX14" fmla="*/ 1675485 w 1826541"/>
                <a:gd name="connsiteY14" fmla="*/ 1403786 h 2173295"/>
                <a:gd name="connsiteX15" fmla="*/ 1675485 w 1826541"/>
                <a:gd name="connsiteY15" fmla="*/ 782302 h 2173295"/>
                <a:gd name="connsiteX16" fmla="*/ 1677109 w 1826541"/>
                <a:gd name="connsiteY16" fmla="*/ 771020 h 2173295"/>
                <a:gd name="connsiteX17" fmla="*/ 1675485 w 1826541"/>
                <a:gd name="connsiteY17" fmla="*/ 755715 h 2173295"/>
                <a:gd name="connsiteX18" fmla="*/ 1675485 w 1826541"/>
                <a:gd name="connsiteY18" fmla="*/ 752081 h 2173295"/>
                <a:gd name="connsiteX19" fmla="*/ 1675099 w 1826541"/>
                <a:gd name="connsiteY19" fmla="*/ 752081 h 2173295"/>
                <a:gd name="connsiteX20" fmla="*/ 1674009 w 1826541"/>
                <a:gd name="connsiteY20" fmla="*/ 741805 h 2173295"/>
                <a:gd name="connsiteX21" fmla="*/ 1620783 w 1826541"/>
                <a:gd name="connsiteY21" fmla="*/ 662363 h 2173295"/>
                <a:gd name="connsiteX22" fmla="*/ 1065413 w 1826541"/>
                <a:gd name="connsiteY22" fmla="*/ 224108 h 2173295"/>
                <a:gd name="connsiteX23" fmla="*/ 925380 w 1826541"/>
                <a:gd name="connsiteY23" fmla="*/ 177814 h 2173295"/>
                <a:gd name="connsiteX24" fmla="*/ 927750 w 1826541"/>
                <a:gd name="connsiteY24" fmla="*/ 18 h 2173295"/>
                <a:gd name="connsiteX25" fmla="*/ 1095178 w 1826541"/>
                <a:gd name="connsiteY25" fmla="*/ 55369 h 2173295"/>
                <a:gd name="connsiteX26" fmla="*/ 1759196 w 1826541"/>
                <a:gd name="connsiteY26" fmla="*/ 579360 h 2173295"/>
                <a:gd name="connsiteX27" fmla="*/ 1822834 w 1826541"/>
                <a:gd name="connsiteY27" fmla="*/ 674343 h 2173295"/>
                <a:gd name="connsiteX28" fmla="*/ 1824138 w 1826541"/>
                <a:gd name="connsiteY28" fmla="*/ 686630 h 2173295"/>
                <a:gd name="connsiteX29" fmla="*/ 1824599 w 1826541"/>
                <a:gd name="connsiteY29" fmla="*/ 686630 h 2173295"/>
                <a:gd name="connsiteX30" fmla="*/ 1824599 w 1826541"/>
                <a:gd name="connsiteY30" fmla="*/ 690975 h 2173295"/>
                <a:gd name="connsiteX31" fmla="*/ 1826541 w 1826541"/>
                <a:gd name="connsiteY31" fmla="*/ 709274 h 2173295"/>
                <a:gd name="connsiteX32" fmla="*/ 1824599 w 1826541"/>
                <a:gd name="connsiteY32" fmla="*/ 722763 h 2173295"/>
                <a:gd name="connsiteX33" fmla="*/ 1824599 w 1826541"/>
                <a:gd name="connsiteY33" fmla="*/ 1465828 h 2173295"/>
                <a:gd name="connsiteX34" fmla="*/ 1826541 w 1826541"/>
                <a:gd name="connsiteY34" fmla="*/ 1484128 h 2173295"/>
                <a:gd name="connsiteX35" fmla="*/ 1754353 w 1826541"/>
                <a:gd name="connsiteY35" fmla="*/ 1612503 h 2173295"/>
                <a:gd name="connsiteX36" fmla="*/ 1070961 w 1826541"/>
                <a:gd name="connsiteY36" fmla="*/ 2121640 h 2173295"/>
                <a:gd name="connsiteX37" fmla="*/ 734099 w 1826541"/>
                <a:gd name="connsiteY37" fmla="*/ 2117926 h 2173295"/>
                <a:gd name="connsiteX38" fmla="*/ 70081 w 1826541"/>
                <a:gd name="connsiteY38" fmla="*/ 1593935 h 2173295"/>
                <a:gd name="connsiteX39" fmla="*/ 6443 w 1826541"/>
                <a:gd name="connsiteY39" fmla="*/ 1498952 h 2173295"/>
                <a:gd name="connsiteX40" fmla="*/ 4837 w 1826541"/>
                <a:gd name="connsiteY40" fmla="*/ 1483813 h 2173295"/>
                <a:gd name="connsiteX41" fmla="*/ 0 w 1826541"/>
                <a:gd name="connsiteY41" fmla="*/ 1483813 h 2173295"/>
                <a:gd name="connsiteX42" fmla="*/ 0 w 1826541"/>
                <a:gd name="connsiteY42" fmla="*/ 686630 h 2173295"/>
                <a:gd name="connsiteX43" fmla="*/ 3102 w 1826541"/>
                <a:gd name="connsiteY43" fmla="*/ 686630 h 2173295"/>
                <a:gd name="connsiteX44" fmla="*/ 7751 w 1826541"/>
                <a:gd name="connsiteY44" fmla="*/ 654333 h 2173295"/>
                <a:gd name="connsiteX45" fmla="*/ 74925 w 1826541"/>
                <a:gd name="connsiteY45" fmla="*/ 560792 h 2173295"/>
                <a:gd name="connsiteX46" fmla="*/ 758316 w 1826541"/>
                <a:gd name="connsiteY46" fmla="*/ 51655 h 2173295"/>
                <a:gd name="connsiteX47" fmla="*/ 927750 w 1826541"/>
                <a:gd name="connsiteY47" fmla="*/ 18 h 217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26541" h="2173295">
                  <a:moveTo>
                    <a:pt x="925380" y="177814"/>
                  </a:moveTo>
                  <a:cubicBezTo>
                    <a:pt x="874394" y="177253"/>
                    <a:pt x="823129" y="191604"/>
                    <a:pt x="783669" y="221002"/>
                  </a:cubicBezTo>
                  <a:lnTo>
                    <a:pt x="212096" y="646833"/>
                  </a:lnTo>
                  <a:cubicBezTo>
                    <a:pt x="182501" y="668881"/>
                    <a:pt x="163749" y="696263"/>
                    <a:pt x="155913" y="725068"/>
                  </a:cubicBezTo>
                  <a:lnTo>
                    <a:pt x="152025" y="752081"/>
                  </a:lnTo>
                  <a:lnTo>
                    <a:pt x="149430" y="752081"/>
                  </a:lnTo>
                  <a:lnTo>
                    <a:pt x="149430" y="1418827"/>
                  </a:lnTo>
                  <a:lnTo>
                    <a:pt x="153476" y="1418827"/>
                  </a:lnTo>
                  <a:lnTo>
                    <a:pt x="154819" y="1431489"/>
                  </a:lnTo>
                  <a:cubicBezTo>
                    <a:pt x="161571" y="1460455"/>
                    <a:pt x="179289" y="1488239"/>
                    <a:pt x="208044" y="1510931"/>
                  </a:cubicBezTo>
                  <a:lnTo>
                    <a:pt x="763415" y="1949186"/>
                  </a:lnTo>
                  <a:cubicBezTo>
                    <a:pt x="840097" y="2009698"/>
                    <a:pt x="966239" y="2011088"/>
                    <a:pt x="1045159" y="1952292"/>
                  </a:cubicBezTo>
                  <a:lnTo>
                    <a:pt x="1616733" y="1526461"/>
                  </a:lnTo>
                  <a:cubicBezTo>
                    <a:pt x="1656192" y="1497063"/>
                    <a:pt x="1676376" y="1458184"/>
                    <a:pt x="1677109" y="1419091"/>
                  </a:cubicBezTo>
                  <a:lnTo>
                    <a:pt x="1675485" y="1403786"/>
                  </a:lnTo>
                  <a:lnTo>
                    <a:pt x="1675485" y="782302"/>
                  </a:lnTo>
                  <a:lnTo>
                    <a:pt x="1677109" y="771020"/>
                  </a:lnTo>
                  <a:lnTo>
                    <a:pt x="1675485" y="755715"/>
                  </a:lnTo>
                  <a:lnTo>
                    <a:pt x="1675485" y="752081"/>
                  </a:lnTo>
                  <a:lnTo>
                    <a:pt x="1675099" y="752081"/>
                  </a:lnTo>
                  <a:lnTo>
                    <a:pt x="1674009" y="741805"/>
                  </a:lnTo>
                  <a:cubicBezTo>
                    <a:pt x="1667257" y="712839"/>
                    <a:pt x="1649540" y="685055"/>
                    <a:pt x="1620783" y="662363"/>
                  </a:cubicBezTo>
                  <a:lnTo>
                    <a:pt x="1065413" y="224108"/>
                  </a:lnTo>
                  <a:cubicBezTo>
                    <a:pt x="1027072" y="193853"/>
                    <a:pt x="976366" y="178377"/>
                    <a:pt x="925380" y="177814"/>
                  </a:cubicBezTo>
                  <a:close/>
                  <a:moveTo>
                    <a:pt x="927750" y="18"/>
                  </a:moveTo>
                  <a:cubicBezTo>
                    <a:pt x="988710" y="691"/>
                    <a:pt x="1049336" y="19194"/>
                    <a:pt x="1095178" y="55369"/>
                  </a:cubicBezTo>
                  <a:lnTo>
                    <a:pt x="1759196" y="579360"/>
                  </a:lnTo>
                  <a:cubicBezTo>
                    <a:pt x="1793578" y="606492"/>
                    <a:pt x="1814761" y="639711"/>
                    <a:pt x="1822834" y="674343"/>
                  </a:cubicBezTo>
                  <a:lnTo>
                    <a:pt x="1824138" y="686630"/>
                  </a:lnTo>
                  <a:lnTo>
                    <a:pt x="1824599" y="686630"/>
                  </a:lnTo>
                  <a:lnTo>
                    <a:pt x="1824599" y="690975"/>
                  </a:lnTo>
                  <a:lnTo>
                    <a:pt x="1826541" y="709274"/>
                  </a:lnTo>
                  <a:lnTo>
                    <a:pt x="1824599" y="722763"/>
                  </a:lnTo>
                  <a:lnTo>
                    <a:pt x="1824599" y="1465828"/>
                  </a:lnTo>
                  <a:lnTo>
                    <a:pt x="1826541" y="1484128"/>
                  </a:lnTo>
                  <a:cubicBezTo>
                    <a:pt x="1825664" y="1530869"/>
                    <a:pt x="1801532" y="1577354"/>
                    <a:pt x="1754353" y="1612503"/>
                  </a:cubicBezTo>
                  <a:lnTo>
                    <a:pt x="1070961" y="2121640"/>
                  </a:lnTo>
                  <a:cubicBezTo>
                    <a:pt x="976602" y="2191939"/>
                    <a:pt x="825783" y="2190276"/>
                    <a:pt x="734099" y="2117926"/>
                  </a:cubicBezTo>
                  <a:lnTo>
                    <a:pt x="70081" y="1593935"/>
                  </a:lnTo>
                  <a:cubicBezTo>
                    <a:pt x="35700" y="1566803"/>
                    <a:pt x="14516" y="1533585"/>
                    <a:pt x="6443" y="1498952"/>
                  </a:cubicBezTo>
                  <a:lnTo>
                    <a:pt x="4837" y="1483813"/>
                  </a:lnTo>
                  <a:lnTo>
                    <a:pt x="0" y="1483813"/>
                  </a:lnTo>
                  <a:lnTo>
                    <a:pt x="0" y="686630"/>
                  </a:lnTo>
                  <a:lnTo>
                    <a:pt x="3102" y="686630"/>
                  </a:lnTo>
                  <a:lnTo>
                    <a:pt x="7751" y="654333"/>
                  </a:lnTo>
                  <a:cubicBezTo>
                    <a:pt x="17120" y="619892"/>
                    <a:pt x="39540" y="587154"/>
                    <a:pt x="74925" y="560792"/>
                  </a:cubicBezTo>
                  <a:lnTo>
                    <a:pt x="758316" y="51655"/>
                  </a:lnTo>
                  <a:cubicBezTo>
                    <a:pt x="805496" y="16506"/>
                    <a:pt x="866790" y="-653"/>
                    <a:pt x="927750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6F20A-4937-4F48-A7EF-7AD449ED23B4}"/>
                </a:ext>
              </a:extLst>
            </p:cNvPr>
            <p:cNvSpPr txBox="1"/>
            <p:nvPr/>
          </p:nvSpPr>
          <p:spPr>
            <a:xfrm>
              <a:off x="2912407" y="2539433"/>
              <a:ext cx="1290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배우지수</a:t>
              </a:r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ACF3141-1A6F-495E-B177-BB50A662ED3A}"/>
              </a:ext>
            </a:extLst>
          </p:cNvPr>
          <p:cNvCxnSpPr>
            <a:cxnSpLocks/>
          </p:cNvCxnSpPr>
          <p:nvPr/>
        </p:nvCxnSpPr>
        <p:spPr>
          <a:xfrm>
            <a:off x="4463789" y="3909085"/>
            <a:ext cx="390020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2042127-B1A7-4E25-9651-BA0B2BAE0D2F}"/>
              </a:ext>
            </a:extLst>
          </p:cNvPr>
          <p:cNvSpPr txBox="1"/>
          <p:nvPr/>
        </p:nvSpPr>
        <p:spPr>
          <a:xfrm>
            <a:off x="4967786" y="2766672"/>
            <a:ext cx="2981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2011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년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~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직전 영화의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평균 관객수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81565D-E693-47C3-9594-FDACEBC5C283}"/>
              </a:ext>
            </a:extLst>
          </p:cNvPr>
          <p:cNvSpPr txBox="1"/>
          <p:nvPr/>
        </p:nvSpPr>
        <p:spPr>
          <a:xfrm>
            <a:off x="5366704" y="4205694"/>
            <a:ext cx="2183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범주형 데이터의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수치화</a:t>
            </a:r>
          </a:p>
        </p:txBody>
      </p:sp>
    </p:spTree>
    <p:extLst>
      <p:ext uri="{BB962C8B-B14F-4D97-AF65-F5344CB8AC3E}">
        <p14:creationId xmlns:p14="http://schemas.microsoft.com/office/powerpoint/2010/main" val="2215820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F3398-9B5C-4CAE-8B2B-DFD15D26C3D0}"/>
              </a:ext>
            </a:extLst>
          </p:cNvPr>
          <p:cNvSpPr txBox="1"/>
          <p:nvPr/>
        </p:nvSpPr>
        <p:spPr>
          <a:xfrm>
            <a:off x="1406972" y="978501"/>
            <a:ext cx="482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범주형 데이터</a:t>
            </a: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의 조정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2E0A4-C93A-48B0-8F12-CB8AE5BB7028}"/>
              </a:ext>
            </a:extLst>
          </p:cNvPr>
          <p:cNvSpPr txBox="1"/>
          <p:nvPr/>
        </p:nvSpPr>
        <p:spPr>
          <a:xfrm>
            <a:off x="360051" y="344557"/>
            <a:ext cx="31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데이터 셋 정리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FDF140-B609-4CFA-964A-1711952187F9}"/>
              </a:ext>
            </a:extLst>
          </p:cNvPr>
          <p:cNvGrpSpPr/>
          <p:nvPr/>
        </p:nvGrpSpPr>
        <p:grpSpPr>
          <a:xfrm>
            <a:off x="3189682" y="1976898"/>
            <a:ext cx="6758153" cy="1104389"/>
            <a:chOff x="2403400" y="2002019"/>
            <a:chExt cx="6758153" cy="110438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D391C70-107E-4452-AA3D-0B5F31B49656}"/>
                </a:ext>
              </a:extLst>
            </p:cNvPr>
            <p:cNvGrpSpPr/>
            <p:nvPr/>
          </p:nvGrpSpPr>
          <p:grpSpPr>
            <a:xfrm>
              <a:off x="2403400" y="2002019"/>
              <a:ext cx="6758153" cy="1104389"/>
              <a:chOff x="2421836" y="2026505"/>
              <a:chExt cx="6758153" cy="1104389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7ADA709-815A-4DD5-B5E1-B5AF4F3AC924}"/>
                  </a:ext>
                </a:extLst>
              </p:cNvPr>
              <p:cNvSpPr/>
              <p:nvPr/>
            </p:nvSpPr>
            <p:spPr>
              <a:xfrm>
                <a:off x="2421836" y="2026505"/>
                <a:ext cx="5296776" cy="10996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7" name="자유형 6">
                <a:extLst>
                  <a:ext uri="{FF2B5EF4-FFF2-40B4-BE49-F238E27FC236}">
                    <a16:creationId xmlns:a16="http://schemas.microsoft.com/office/drawing/2014/main" id="{549CD31D-5123-446B-A053-F8BA5B6A0473}"/>
                  </a:ext>
                </a:extLst>
              </p:cNvPr>
              <p:cNvSpPr/>
              <p:nvPr/>
            </p:nvSpPr>
            <p:spPr>
              <a:xfrm>
                <a:off x="7180747" y="2031299"/>
                <a:ext cx="1999242" cy="1099595"/>
              </a:xfrm>
              <a:custGeom>
                <a:avLst/>
                <a:gdLst>
                  <a:gd name="connsiteX0" fmla="*/ 373448 w 1743154"/>
                  <a:gd name="connsiteY0" fmla="*/ 0 h 1099595"/>
                  <a:gd name="connsiteX1" fmla="*/ 1743154 w 1743154"/>
                  <a:gd name="connsiteY1" fmla="*/ 0 h 1099595"/>
                  <a:gd name="connsiteX2" fmla="*/ 1743154 w 1743154"/>
                  <a:gd name="connsiteY2" fmla="*/ 1099595 h 1099595"/>
                  <a:gd name="connsiteX3" fmla="*/ 0 w 1743154"/>
                  <a:gd name="connsiteY3" fmla="*/ 1099595 h 109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3154" h="1099595">
                    <a:moveTo>
                      <a:pt x="373448" y="0"/>
                    </a:moveTo>
                    <a:lnTo>
                      <a:pt x="1743154" y="0"/>
                    </a:lnTo>
                    <a:lnTo>
                      <a:pt x="1743154" y="1099595"/>
                    </a:lnTo>
                    <a:lnTo>
                      <a:pt x="0" y="10995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5BC40-6064-4E26-9465-C36EAC94FE8D}"/>
                </a:ext>
              </a:extLst>
            </p:cNvPr>
            <p:cNvSpPr txBox="1"/>
            <p:nvPr/>
          </p:nvSpPr>
          <p:spPr>
            <a:xfrm>
              <a:off x="2604709" y="2273929"/>
              <a:ext cx="10839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시리즈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9F0A2B-DE16-43DE-8594-9D7D14796717}"/>
                </a:ext>
              </a:extLst>
            </p:cNvPr>
            <p:cNvSpPr/>
            <p:nvPr/>
          </p:nvSpPr>
          <p:spPr>
            <a:xfrm>
              <a:off x="3886950" y="2163713"/>
              <a:ext cx="216510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  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있음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  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없음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5E36E89-FE94-4B3A-97F6-CABC68E752AA}"/>
              </a:ext>
            </a:extLst>
          </p:cNvPr>
          <p:cNvGrpSpPr/>
          <p:nvPr/>
        </p:nvGrpSpPr>
        <p:grpSpPr>
          <a:xfrm>
            <a:off x="3189682" y="3556854"/>
            <a:ext cx="6758153" cy="1099698"/>
            <a:chOff x="2403400" y="1985690"/>
            <a:chExt cx="6758153" cy="109969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68D7E8A-EA70-4E9F-959A-01A7F0FDB08D}"/>
                </a:ext>
              </a:extLst>
            </p:cNvPr>
            <p:cNvGrpSpPr/>
            <p:nvPr/>
          </p:nvGrpSpPr>
          <p:grpSpPr>
            <a:xfrm>
              <a:off x="2403400" y="1985690"/>
              <a:ext cx="6758153" cy="1099698"/>
              <a:chOff x="2421836" y="2010176"/>
              <a:chExt cx="6758153" cy="1099698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8408197-4C38-4B85-BE4F-A82453871B6F}"/>
                  </a:ext>
                </a:extLst>
              </p:cNvPr>
              <p:cNvSpPr/>
              <p:nvPr/>
            </p:nvSpPr>
            <p:spPr>
              <a:xfrm>
                <a:off x="2421836" y="2010176"/>
                <a:ext cx="5296776" cy="10996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44" name="자유형 6">
                <a:extLst>
                  <a:ext uri="{FF2B5EF4-FFF2-40B4-BE49-F238E27FC236}">
                    <a16:creationId xmlns:a16="http://schemas.microsoft.com/office/drawing/2014/main" id="{3D60A123-1778-4B35-825F-D8A934FE0E44}"/>
                  </a:ext>
                </a:extLst>
              </p:cNvPr>
              <p:cNvSpPr/>
              <p:nvPr/>
            </p:nvSpPr>
            <p:spPr>
              <a:xfrm>
                <a:off x="7180747" y="2010279"/>
                <a:ext cx="1999242" cy="1099595"/>
              </a:xfrm>
              <a:custGeom>
                <a:avLst/>
                <a:gdLst>
                  <a:gd name="connsiteX0" fmla="*/ 373448 w 1743154"/>
                  <a:gd name="connsiteY0" fmla="*/ 0 h 1099595"/>
                  <a:gd name="connsiteX1" fmla="*/ 1743154 w 1743154"/>
                  <a:gd name="connsiteY1" fmla="*/ 0 h 1099595"/>
                  <a:gd name="connsiteX2" fmla="*/ 1743154 w 1743154"/>
                  <a:gd name="connsiteY2" fmla="*/ 1099595 h 1099595"/>
                  <a:gd name="connsiteX3" fmla="*/ 0 w 1743154"/>
                  <a:gd name="connsiteY3" fmla="*/ 1099595 h 109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3154" h="1099595">
                    <a:moveTo>
                      <a:pt x="373448" y="0"/>
                    </a:moveTo>
                    <a:lnTo>
                      <a:pt x="1743154" y="0"/>
                    </a:lnTo>
                    <a:lnTo>
                      <a:pt x="1743154" y="1099595"/>
                    </a:lnTo>
                    <a:lnTo>
                      <a:pt x="0" y="1099595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54DE6F-B6E7-42AF-ACEB-831CAA76865F}"/>
                </a:ext>
              </a:extLst>
            </p:cNvPr>
            <p:cNvSpPr txBox="1"/>
            <p:nvPr/>
          </p:nvSpPr>
          <p:spPr>
            <a:xfrm>
              <a:off x="2638925" y="2273929"/>
              <a:ext cx="1136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배급사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DC25766-305F-4F70-B0A1-1074B232A74F}"/>
                </a:ext>
              </a:extLst>
            </p:cNvPr>
            <p:cNvSpPr/>
            <p:nvPr/>
          </p:nvSpPr>
          <p:spPr>
            <a:xfrm>
              <a:off x="3881223" y="2150818"/>
              <a:ext cx="42807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 CJ E&amp;M, LOTTE Shopping, NEW, </a:t>
              </a:r>
              <a:r>
                <a:rPr kumimoji="0" lang="en-US" altLang="ko-KR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ShowBox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해외 직배급사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그 외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99D627-11DC-4705-899A-C73DDF468D41}"/>
              </a:ext>
            </a:extLst>
          </p:cNvPr>
          <p:cNvGrpSpPr/>
          <p:nvPr/>
        </p:nvGrpSpPr>
        <p:grpSpPr>
          <a:xfrm>
            <a:off x="3189682" y="5153139"/>
            <a:ext cx="6758153" cy="1099698"/>
            <a:chOff x="2403400" y="1985690"/>
            <a:chExt cx="6758153" cy="109969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9CB7B54-6310-449A-91B4-CEEF82134964}"/>
                </a:ext>
              </a:extLst>
            </p:cNvPr>
            <p:cNvGrpSpPr/>
            <p:nvPr/>
          </p:nvGrpSpPr>
          <p:grpSpPr>
            <a:xfrm>
              <a:off x="2403400" y="1985690"/>
              <a:ext cx="6758153" cy="1099698"/>
              <a:chOff x="2421836" y="2010176"/>
              <a:chExt cx="6758153" cy="109969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0289A1E-F849-4137-8985-48C86985BAD0}"/>
                  </a:ext>
                </a:extLst>
              </p:cNvPr>
              <p:cNvSpPr/>
              <p:nvPr/>
            </p:nvSpPr>
            <p:spPr>
              <a:xfrm>
                <a:off x="2421836" y="2010176"/>
                <a:ext cx="5296776" cy="10996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51" name="자유형 6">
                <a:extLst>
                  <a:ext uri="{FF2B5EF4-FFF2-40B4-BE49-F238E27FC236}">
                    <a16:creationId xmlns:a16="http://schemas.microsoft.com/office/drawing/2014/main" id="{F52B1AB4-94D3-471D-9B12-78F8934F9E3A}"/>
                  </a:ext>
                </a:extLst>
              </p:cNvPr>
              <p:cNvSpPr/>
              <p:nvPr/>
            </p:nvSpPr>
            <p:spPr>
              <a:xfrm>
                <a:off x="7180747" y="2010279"/>
                <a:ext cx="1999242" cy="1099595"/>
              </a:xfrm>
              <a:custGeom>
                <a:avLst/>
                <a:gdLst>
                  <a:gd name="connsiteX0" fmla="*/ 373448 w 1743154"/>
                  <a:gd name="connsiteY0" fmla="*/ 0 h 1099595"/>
                  <a:gd name="connsiteX1" fmla="*/ 1743154 w 1743154"/>
                  <a:gd name="connsiteY1" fmla="*/ 0 h 1099595"/>
                  <a:gd name="connsiteX2" fmla="*/ 1743154 w 1743154"/>
                  <a:gd name="connsiteY2" fmla="*/ 1099595 h 1099595"/>
                  <a:gd name="connsiteX3" fmla="*/ 0 w 1743154"/>
                  <a:gd name="connsiteY3" fmla="*/ 1099595 h 1099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3154" h="1099595">
                    <a:moveTo>
                      <a:pt x="373448" y="0"/>
                    </a:moveTo>
                    <a:lnTo>
                      <a:pt x="1743154" y="0"/>
                    </a:lnTo>
                    <a:lnTo>
                      <a:pt x="1743154" y="1099595"/>
                    </a:lnTo>
                    <a:lnTo>
                      <a:pt x="0" y="109959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020CC4-895B-4EC7-B43C-F49B6AB0FA8F}"/>
                </a:ext>
              </a:extLst>
            </p:cNvPr>
            <p:cNvSpPr txBox="1"/>
            <p:nvPr/>
          </p:nvSpPr>
          <p:spPr>
            <a:xfrm>
              <a:off x="2922656" y="2212373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85B7824-3174-4459-92B9-4D8F3CFDC7E0}"/>
                </a:ext>
              </a:extLst>
            </p:cNvPr>
            <p:cNvSpPr/>
            <p:nvPr/>
          </p:nvSpPr>
          <p:spPr>
            <a:xfrm>
              <a:off x="3881223" y="2027706"/>
              <a:ext cx="192824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 Action , Adventure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 Historical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3 Horror, Thriller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4 Mellow, Drama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5 Fantasy, SF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64EA708-BC58-464C-8955-5FED0A79072E}"/>
              </a:ext>
            </a:extLst>
          </p:cNvPr>
          <p:cNvSpPr txBox="1"/>
          <p:nvPr/>
        </p:nvSpPr>
        <p:spPr>
          <a:xfrm>
            <a:off x="3425207" y="550293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90DF9-7A00-429F-8F22-2C4FFC31165C}"/>
              </a:ext>
            </a:extLst>
          </p:cNvPr>
          <p:cNvSpPr txBox="1"/>
          <p:nvPr/>
        </p:nvSpPr>
        <p:spPr>
          <a:xfrm>
            <a:off x="5127657" y="2768706"/>
            <a:ext cx="1601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*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전작 포함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D3263-09F9-4CFF-9F1C-55FAE7DFA420}"/>
              </a:ext>
            </a:extLst>
          </p:cNvPr>
          <p:cNvSpPr txBox="1"/>
          <p:nvPr/>
        </p:nvSpPr>
        <p:spPr>
          <a:xfrm>
            <a:off x="5132463" y="4389322"/>
            <a:ext cx="392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*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애니메이션의 경우 다른 분류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CEF31C1-2E1F-4BD5-B73E-A63D3CD1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96" y="2167441"/>
            <a:ext cx="772602" cy="77260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D3B0478-0231-43A5-A691-8DA5690A6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75" y="3694995"/>
            <a:ext cx="778151" cy="77815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7EE22C0-4060-4364-BDF3-E026E7CD4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712" y="5292615"/>
            <a:ext cx="784869" cy="7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2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04640AD-99E0-4F20-BDD2-1E1ABFA688A8}"/>
              </a:ext>
            </a:extLst>
          </p:cNvPr>
          <p:cNvGrpSpPr/>
          <p:nvPr/>
        </p:nvGrpSpPr>
        <p:grpSpPr>
          <a:xfrm>
            <a:off x="42099" y="2156948"/>
            <a:ext cx="12097871" cy="2722757"/>
            <a:chOff x="-1358704" y="1750968"/>
            <a:chExt cx="15602864" cy="389241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FA16E84-D053-438E-BAFA-4E24F8394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358704" y="1789069"/>
              <a:ext cx="12214151" cy="1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DE56D18-CBF2-4F07-83E9-E50EB7F39E26}"/>
                </a:ext>
              </a:extLst>
            </p:cNvPr>
            <p:cNvCxnSpPr>
              <a:cxnSpLocks/>
            </p:cNvCxnSpPr>
            <p:nvPr/>
          </p:nvCxnSpPr>
          <p:spPr>
            <a:xfrm>
              <a:off x="2442209" y="5643378"/>
              <a:ext cx="11801951" cy="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2D9D3-06E8-4BBF-B9A1-582DFBA0A592}"/>
                </a:ext>
              </a:extLst>
            </p:cNvPr>
            <p:cNvGrpSpPr/>
            <p:nvPr/>
          </p:nvGrpSpPr>
          <p:grpSpPr>
            <a:xfrm>
              <a:off x="2790116" y="1896335"/>
              <a:ext cx="7734837" cy="3655584"/>
              <a:chOff x="3490142" y="1914002"/>
              <a:chExt cx="7734837" cy="36555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1E55161-B782-4812-823E-CC2643B91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142" y="1946276"/>
                <a:ext cx="2520616" cy="362331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CDD3693-60DB-4417-BB41-13E91EE5F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6401" y="1936679"/>
                <a:ext cx="2529128" cy="362331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97EB4A-A62F-4F44-932D-10864AEEC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6969" y="1914002"/>
                <a:ext cx="2528010" cy="3623311"/>
              </a:xfrm>
              <a:prstGeom prst="rect">
                <a:avLst/>
              </a:prstGeom>
            </p:spPr>
          </p:pic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C703D6-4B07-4F67-A069-460BD25070B1}"/>
                </a:ext>
              </a:extLst>
            </p:cNvPr>
            <p:cNvCxnSpPr>
              <a:cxnSpLocks/>
            </p:cNvCxnSpPr>
            <p:nvPr/>
          </p:nvCxnSpPr>
          <p:spPr>
            <a:xfrm>
              <a:off x="2748614" y="1772420"/>
              <a:ext cx="0" cy="3870958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745939-B314-4E4D-9005-33B3337791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320" y="1750968"/>
              <a:ext cx="19867" cy="389241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EBCBFAF-736F-4376-8F8C-E3E4ECACDB8C}"/>
                </a:ext>
              </a:extLst>
            </p:cNvPr>
            <p:cNvCxnSpPr>
              <a:cxnSpLocks/>
            </p:cNvCxnSpPr>
            <p:nvPr/>
          </p:nvCxnSpPr>
          <p:spPr>
            <a:xfrm>
              <a:off x="7947660" y="1789068"/>
              <a:ext cx="10042" cy="3854310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02F631-3E70-48B4-99B5-8ED050E1C0D0}"/>
                </a:ext>
              </a:extLst>
            </p:cNvPr>
            <p:cNvCxnSpPr>
              <a:cxnSpLocks/>
            </p:cNvCxnSpPr>
            <p:nvPr/>
          </p:nvCxnSpPr>
          <p:spPr>
            <a:xfrm>
              <a:off x="5324174" y="1764800"/>
              <a:ext cx="0" cy="3878578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DB037E9-95DC-46EC-92A0-06C40A5B9950}"/>
              </a:ext>
            </a:extLst>
          </p:cNvPr>
          <p:cNvSpPr txBox="1"/>
          <p:nvPr/>
        </p:nvSpPr>
        <p:spPr>
          <a:xfrm>
            <a:off x="9512490" y="3116153"/>
            <a:ext cx="3131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애니메이션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전체관람가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시리즈 영화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Data 38</a:t>
            </a: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E82D6-F791-4F33-AC56-805ED5406591}"/>
              </a:ext>
            </a:extLst>
          </p:cNvPr>
          <p:cNvSpPr txBox="1"/>
          <p:nvPr/>
        </p:nvSpPr>
        <p:spPr>
          <a:xfrm>
            <a:off x="5264224" y="5194979"/>
            <a:ext cx="3131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한국영화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사극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유명배우</a:t>
            </a:r>
            <a:r>
              <a:rPr lang="en-US" altLang="ko-KR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감독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Data 142</a:t>
            </a: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8F73F-C112-45B7-843C-5A098F593300}"/>
              </a:ext>
            </a:extLst>
          </p:cNvPr>
          <p:cNvSpPr txBox="1"/>
          <p:nvPr/>
        </p:nvSpPr>
        <p:spPr>
          <a:xfrm>
            <a:off x="669778" y="3231384"/>
            <a:ext cx="3131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외국영화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할리우드 블록버스터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청소년 관람불가</a:t>
            </a:r>
            <a:endParaRPr lang="en-US" altLang="ko-KR" sz="16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Data 189</a:t>
            </a:r>
            <a:r>
              <a:rPr lang="ko-KR" altLang="en-US" sz="16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95189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70D2B91-2C78-46EA-9AF2-216F91F1E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47" y="2502049"/>
            <a:ext cx="3208837" cy="1795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A523F0-BD43-40D5-AFFE-9B34B380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3" y="2492275"/>
            <a:ext cx="3227551" cy="18100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0D89E2C-18E8-4BC4-AE0D-5892C8A6370D}"/>
              </a:ext>
            </a:extLst>
          </p:cNvPr>
          <p:cNvSpPr txBox="1"/>
          <p:nvPr/>
        </p:nvSpPr>
        <p:spPr>
          <a:xfrm>
            <a:off x="928812" y="1085680"/>
            <a:ext cx="718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모델 설계</a:t>
            </a:r>
            <a:r>
              <a:rPr kumimoji="0" lang="en-US" altLang="ko-KR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_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RMSE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비교</a:t>
            </a:r>
            <a:endParaRPr kumimoji="0" lang="ko-KR" altLang="en-US" sz="3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8" name="그림 7" descr="화면 캡처">
            <a:extLst>
              <a:ext uri="{FF2B5EF4-FFF2-40B4-BE49-F238E27FC236}">
                <a16:creationId xmlns:a16="http://schemas.microsoft.com/office/drawing/2014/main" id="{A7701541-3FC4-4FEB-AEF2-C2661269D2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811" y="2498885"/>
            <a:ext cx="3221066" cy="1826704"/>
          </a:xfrm>
          <a:prstGeom prst="rect">
            <a:avLst/>
          </a:prstGeom>
          <a:ln w="3810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C88E5-04AB-4306-9002-88BAD51FDEE1}"/>
              </a:ext>
            </a:extLst>
          </p:cNvPr>
          <p:cNvSpPr txBox="1"/>
          <p:nvPr/>
        </p:nvSpPr>
        <p:spPr>
          <a:xfrm>
            <a:off x="928812" y="2062274"/>
            <a:ext cx="224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선형회귀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9AD2D-50A7-4394-AD02-BC6EC58A6653}"/>
              </a:ext>
            </a:extLst>
          </p:cNvPr>
          <p:cNvSpPr txBox="1"/>
          <p:nvPr/>
        </p:nvSpPr>
        <p:spPr>
          <a:xfrm>
            <a:off x="4540692" y="2049402"/>
            <a:ext cx="224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회귀트리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5DDED-14CA-47CB-AB11-D50152B7ECE4}"/>
              </a:ext>
            </a:extLst>
          </p:cNvPr>
          <p:cNvSpPr txBox="1"/>
          <p:nvPr/>
        </p:nvSpPr>
        <p:spPr>
          <a:xfrm>
            <a:off x="8152571" y="2102666"/>
            <a:ext cx="2246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DNN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76ED1-0A62-45A1-8C73-CD8E85880540}"/>
              </a:ext>
            </a:extLst>
          </p:cNvPr>
          <p:cNvSpPr txBox="1"/>
          <p:nvPr/>
        </p:nvSpPr>
        <p:spPr>
          <a:xfrm>
            <a:off x="2363862" y="5171579"/>
            <a:ext cx="758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각각 데이터의 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90%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로 학습 후 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10%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로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테스트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F0C36-2CFD-4169-8C9D-D3D1B616109C}"/>
              </a:ext>
            </a:extLst>
          </p:cNvPr>
          <p:cNvSpPr txBox="1"/>
          <p:nvPr/>
        </p:nvSpPr>
        <p:spPr>
          <a:xfrm>
            <a:off x="6787342" y="4342352"/>
            <a:ext cx="1280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*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킹스맨의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1FEA68-5D8E-4096-B358-D8A1521260EE}"/>
              </a:ext>
            </a:extLst>
          </p:cNvPr>
          <p:cNvSpPr txBox="1"/>
          <p:nvPr/>
        </p:nvSpPr>
        <p:spPr>
          <a:xfrm>
            <a:off x="3247711" y="4344498"/>
            <a:ext cx="1280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*</a:t>
            </a:r>
            <a:r>
              <a:rPr kumimoji="0" lang="ko-KR" altLang="en-US" sz="9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킹스맨의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경우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9BDC6-5FA8-4A1F-89CB-7CFC64E0ADCF}"/>
              </a:ext>
            </a:extLst>
          </p:cNvPr>
          <p:cNvSpPr txBox="1"/>
          <p:nvPr/>
        </p:nvSpPr>
        <p:spPr>
          <a:xfrm>
            <a:off x="10399221" y="4342352"/>
            <a:ext cx="1280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*</a:t>
            </a:r>
            <a:r>
              <a:rPr kumimoji="0" lang="ko-KR" altLang="en-US" sz="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전체데이터 기준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7659A8-F949-40D3-9142-F37FBD3F67CB}"/>
              </a:ext>
            </a:extLst>
          </p:cNvPr>
          <p:cNvCxnSpPr>
            <a:cxnSpLocks/>
          </p:cNvCxnSpPr>
          <p:nvPr/>
        </p:nvCxnSpPr>
        <p:spPr>
          <a:xfrm>
            <a:off x="1416212" y="4838007"/>
            <a:ext cx="9476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4F2319-A532-457C-B93F-28D4E82BA078}"/>
              </a:ext>
            </a:extLst>
          </p:cNvPr>
          <p:cNvGrpSpPr/>
          <p:nvPr/>
        </p:nvGrpSpPr>
        <p:grpSpPr>
          <a:xfrm>
            <a:off x="0" y="2669518"/>
            <a:ext cx="12192000" cy="1594787"/>
            <a:chOff x="0" y="2654895"/>
            <a:chExt cx="12192000" cy="15947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F6E2FB-FD19-43A9-B986-9AFDA009A215}"/>
                </a:ext>
              </a:extLst>
            </p:cNvPr>
            <p:cNvSpPr/>
            <p:nvPr/>
          </p:nvSpPr>
          <p:spPr>
            <a:xfrm>
              <a:off x="0" y="3047207"/>
              <a:ext cx="12192000" cy="8080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498B5E-A597-4A4F-99A8-2C6CE519DA34}"/>
                </a:ext>
              </a:extLst>
            </p:cNvPr>
            <p:cNvSpPr txBox="1"/>
            <p:nvPr/>
          </p:nvSpPr>
          <p:spPr>
            <a:xfrm>
              <a:off x="8146086" y="2654895"/>
              <a:ext cx="3227551" cy="156966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RMSE : 701,290</a:t>
              </a:r>
              <a:endPara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CD98EC-1416-4317-8A26-4CB06A0045D8}"/>
                </a:ext>
              </a:extLst>
            </p:cNvPr>
            <p:cNvSpPr txBox="1"/>
            <p:nvPr/>
          </p:nvSpPr>
          <p:spPr>
            <a:xfrm>
              <a:off x="924973" y="2680022"/>
              <a:ext cx="3227551" cy="156966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RMSE : 521,352</a:t>
              </a:r>
              <a:endPara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557AC-3836-4296-B822-D29548B7F160}"/>
                </a:ext>
              </a:extLst>
            </p:cNvPr>
            <p:cNvSpPr txBox="1"/>
            <p:nvPr/>
          </p:nvSpPr>
          <p:spPr>
            <a:xfrm>
              <a:off x="4540692" y="2671520"/>
              <a:ext cx="3227551" cy="156966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RMSE : 931,508</a:t>
              </a:r>
              <a:endPara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F34DF28-BA1C-4B01-A3E0-E586449E383C}"/>
              </a:ext>
            </a:extLst>
          </p:cNvPr>
          <p:cNvGrpSpPr/>
          <p:nvPr/>
        </p:nvGrpSpPr>
        <p:grpSpPr>
          <a:xfrm>
            <a:off x="-1" y="1941425"/>
            <a:ext cx="12192001" cy="3025846"/>
            <a:chOff x="-1" y="1928539"/>
            <a:chExt cx="12192001" cy="302584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A232498-0453-4CB9-A686-9FEF2430AD61}"/>
                </a:ext>
              </a:extLst>
            </p:cNvPr>
            <p:cNvGrpSpPr/>
            <p:nvPr/>
          </p:nvGrpSpPr>
          <p:grpSpPr>
            <a:xfrm>
              <a:off x="-1" y="1928539"/>
              <a:ext cx="12192001" cy="3025846"/>
              <a:chOff x="-1" y="1928539"/>
              <a:chExt cx="12192001" cy="302584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021D270-C179-4DA7-A7E6-82751F31DD56}"/>
                  </a:ext>
                </a:extLst>
              </p:cNvPr>
              <p:cNvSpPr/>
              <p:nvPr/>
            </p:nvSpPr>
            <p:spPr>
              <a:xfrm>
                <a:off x="4540692" y="1928539"/>
                <a:ext cx="7651308" cy="30258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F347DA7-0087-48FA-8CD8-A4B0EC6F94B0}"/>
                  </a:ext>
                </a:extLst>
              </p:cNvPr>
              <p:cNvSpPr/>
              <p:nvPr/>
            </p:nvSpPr>
            <p:spPr>
              <a:xfrm>
                <a:off x="-1" y="2574870"/>
                <a:ext cx="540645" cy="1465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A2D2B1B-A9E1-4613-A608-912E41A972E1}"/>
                  </a:ext>
                </a:extLst>
              </p:cNvPr>
              <p:cNvSpPr/>
              <p:nvPr/>
            </p:nvSpPr>
            <p:spPr>
              <a:xfrm>
                <a:off x="540644" y="1928553"/>
                <a:ext cx="3987227" cy="290944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55FA16-20A8-48BF-A305-7A07D3A8F056}"/>
                </a:ext>
              </a:extLst>
            </p:cNvPr>
            <p:cNvSpPr txBox="1"/>
            <p:nvPr/>
          </p:nvSpPr>
          <p:spPr>
            <a:xfrm>
              <a:off x="5329449" y="2205070"/>
              <a:ext cx="593373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가장 </a:t>
              </a: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낮은 </a:t>
              </a:r>
              <a:r>
                <a:rPr kumimoji="0" lang="en-US" altLang="ko-KR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RMSE </a:t>
              </a: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값</a:t>
              </a:r>
              <a:endPara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종속변수와 각 독립 변수 간 </a:t>
              </a: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강한 선형성</a:t>
              </a:r>
              <a:endPara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직관적</a:t>
              </a: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으로 쉽게 이해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3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703EE0-F32B-40A9-B8F4-2BBB14D18493}"/>
              </a:ext>
            </a:extLst>
          </p:cNvPr>
          <p:cNvSpPr txBox="1"/>
          <p:nvPr/>
        </p:nvSpPr>
        <p:spPr>
          <a:xfrm>
            <a:off x="1487654" y="978501"/>
            <a:ext cx="482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연휴</a:t>
            </a: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가중치</a:t>
            </a: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 설정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0FAA1E-4055-4B6D-BBB8-3F5824A41BAE}"/>
              </a:ext>
            </a:extLst>
          </p:cNvPr>
          <p:cNvGrpSpPr/>
          <p:nvPr/>
        </p:nvGrpSpPr>
        <p:grpSpPr>
          <a:xfrm>
            <a:off x="2109988" y="2349584"/>
            <a:ext cx="8676409" cy="1118664"/>
            <a:chOff x="1508600" y="2225471"/>
            <a:chExt cx="8676409" cy="11186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542EE4-65F9-4082-A2F6-8FAF2E0C1865}"/>
                </a:ext>
              </a:extLst>
            </p:cNvPr>
            <p:cNvSpPr/>
            <p:nvPr/>
          </p:nvSpPr>
          <p:spPr>
            <a:xfrm>
              <a:off x="1508600" y="2225471"/>
              <a:ext cx="6365641" cy="506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4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연휴 시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=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평소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관객수의 약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2.49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ABA523-B3A4-48D6-A64B-CFEEEEACF112}"/>
                </a:ext>
              </a:extLst>
            </p:cNvPr>
            <p:cNvSpPr/>
            <p:nvPr/>
          </p:nvSpPr>
          <p:spPr>
            <a:xfrm>
              <a:off x="1508601" y="2837698"/>
              <a:ext cx="6365641" cy="506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5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연휴 시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=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평소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관객수의 약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2.34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F8FEF96-DC52-47D5-AE4D-4766B5820EE8}"/>
                </a:ext>
              </a:extLst>
            </p:cNvPr>
            <p:cNvGrpSpPr/>
            <p:nvPr/>
          </p:nvGrpSpPr>
          <p:grpSpPr>
            <a:xfrm>
              <a:off x="7731747" y="2383746"/>
              <a:ext cx="2453262" cy="618979"/>
              <a:chOff x="7731747" y="2383746"/>
              <a:chExt cx="2453262" cy="618979"/>
            </a:xfrm>
          </p:grpSpPr>
          <p:sp>
            <p:nvSpPr>
              <p:cNvPr id="3" name="화살표: 왼쪽으로 구부러짐 2">
                <a:extLst>
                  <a:ext uri="{FF2B5EF4-FFF2-40B4-BE49-F238E27FC236}">
                    <a16:creationId xmlns:a16="http://schemas.microsoft.com/office/drawing/2014/main" id="{4A977371-AC9A-41A3-9CF6-DDFFC6C84922}"/>
                  </a:ext>
                </a:extLst>
              </p:cNvPr>
              <p:cNvSpPr/>
              <p:nvPr/>
            </p:nvSpPr>
            <p:spPr>
              <a:xfrm>
                <a:off x="7731747" y="2383746"/>
                <a:ext cx="464234" cy="618979"/>
              </a:xfrm>
              <a:prstGeom prst="curvedLef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453C88-52B2-4189-967A-00206A8BB25A}"/>
                  </a:ext>
                </a:extLst>
              </p:cNvPr>
              <p:cNvSpPr txBox="1"/>
              <p:nvPr/>
            </p:nvSpPr>
            <p:spPr>
              <a:xfrm>
                <a:off x="8342140" y="2460131"/>
                <a:ext cx="1842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약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</a:t>
                </a:r>
                <a:r>
                  <a:rPr kumimoji="0" lang="en-US" altLang="ko-KR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0.15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감소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DC568D-0E33-402D-A9BD-059B57A950EC}"/>
              </a:ext>
            </a:extLst>
          </p:cNvPr>
          <p:cNvSpPr txBox="1"/>
          <p:nvPr/>
        </p:nvSpPr>
        <p:spPr>
          <a:xfrm>
            <a:off x="3361911" y="1689470"/>
            <a:ext cx="45517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 평균 관객수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= 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rPr>
              <a:t>601,127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083FB1-6E3F-49C2-B48C-AC613299552E}"/>
              </a:ext>
            </a:extLst>
          </p:cNvPr>
          <p:cNvGrpSpPr/>
          <p:nvPr/>
        </p:nvGrpSpPr>
        <p:grpSpPr>
          <a:xfrm>
            <a:off x="1347774" y="3191538"/>
            <a:ext cx="9419072" cy="3077718"/>
            <a:chOff x="1367325" y="3205040"/>
            <a:chExt cx="9419072" cy="30777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00D841-F0CB-4B31-9E3E-5C5E82B9FC84}"/>
                </a:ext>
              </a:extLst>
            </p:cNvPr>
            <p:cNvSpPr/>
            <p:nvPr/>
          </p:nvSpPr>
          <p:spPr>
            <a:xfrm>
              <a:off x="2109988" y="4148820"/>
              <a:ext cx="6365641" cy="506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7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연휴 시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=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평소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관객수의 약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2.07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AAE31D0-573B-4886-B66B-B1CC5B030BDB}"/>
                </a:ext>
              </a:extLst>
            </p:cNvPr>
            <p:cNvSpPr/>
            <p:nvPr/>
          </p:nvSpPr>
          <p:spPr>
            <a:xfrm>
              <a:off x="2109988" y="4645330"/>
              <a:ext cx="6365641" cy="506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8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연휴 시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=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평소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관객수의 약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1.95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8E81A1-F944-44AE-B723-F21314038E90}"/>
                </a:ext>
              </a:extLst>
            </p:cNvPr>
            <p:cNvSpPr/>
            <p:nvPr/>
          </p:nvSpPr>
          <p:spPr>
            <a:xfrm>
              <a:off x="2096403" y="5236787"/>
              <a:ext cx="6365641" cy="506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9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연휴 시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=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평소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1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관객수의 약 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1.84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배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049EF84-7560-45D7-8469-1B5B86CAAE03}"/>
                </a:ext>
              </a:extLst>
            </p:cNvPr>
            <p:cNvGrpSpPr/>
            <p:nvPr/>
          </p:nvGrpSpPr>
          <p:grpSpPr>
            <a:xfrm>
              <a:off x="1367325" y="3205040"/>
              <a:ext cx="9419072" cy="3077718"/>
              <a:chOff x="1347773" y="3171349"/>
              <a:chExt cx="9419072" cy="307771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3A32981-9C43-4F45-B150-13A1CAC1E777}"/>
                  </a:ext>
                </a:extLst>
              </p:cNvPr>
              <p:cNvSpPr/>
              <p:nvPr/>
            </p:nvSpPr>
            <p:spPr>
              <a:xfrm>
                <a:off x="2096405" y="3528251"/>
                <a:ext cx="6365641" cy="5064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6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일 연휴 시 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1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일 관객수 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= 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평소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1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일 관객수의 약 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2.2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배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FA595A2-B877-4257-A4DA-DF75B8B584CB}"/>
                  </a:ext>
                </a:extLst>
              </p:cNvPr>
              <p:cNvGrpSpPr/>
              <p:nvPr/>
            </p:nvGrpSpPr>
            <p:grpSpPr>
              <a:xfrm>
                <a:off x="1347773" y="3171349"/>
                <a:ext cx="9419072" cy="3077718"/>
                <a:chOff x="765936" y="2913958"/>
                <a:chExt cx="9419072" cy="3077718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707775-1F51-48A1-8143-5A9F2DAD65B6}"/>
                    </a:ext>
                  </a:extLst>
                </p:cNvPr>
                <p:cNvSpPr/>
                <p:nvPr/>
              </p:nvSpPr>
              <p:spPr>
                <a:xfrm>
                  <a:off x="765936" y="5485239"/>
                  <a:ext cx="7343692" cy="5064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10</a:t>
                  </a:r>
                  <a:r>
                    <a:rPr kumimoji="0" lang="ko-KR" altLang="en-US" sz="24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일</a:t>
                  </a:r>
                  <a:r>
                    <a:rPr kumimoji="0" lang="ko-KR" altLang="en-US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 연휴 시 </a:t>
                  </a:r>
                  <a:r>
                    <a:rPr kumimoji="0" lang="en-US" altLang="ko-KR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1</a:t>
                  </a:r>
                  <a:r>
                    <a:rPr kumimoji="0" lang="ko-KR" altLang="en-US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일 관객수 </a:t>
                  </a:r>
                  <a:r>
                    <a:rPr kumimoji="0" lang="en-US" altLang="ko-KR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= </a:t>
                  </a:r>
                  <a:r>
                    <a:rPr kumimoji="0" lang="ko-KR" altLang="en-US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평소</a:t>
                  </a:r>
                  <a:r>
                    <a:rPr kumimoji="0" lang="en-US" altLang="ko-KR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 1</a:t>
                  </a:r>
                  <a:r>
                    <a:rPr kumimoji="0" lang="ko-KR" altLang="en-US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일 관객수의 약 </a:t>
                  </a:r>
                  <a:r>
                    <a:rPr kumimoji="0" lang="en-US" altLang="ko-KR" sz="28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1.74</a:t>
                  </a:r>
                  <a:r>
                    <a:rPr kumimoji="0" lang="ko-KR" altLang="en-US" sz="28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배</a:t>
                  </a:r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706B8985-B3C3-498E-8E99-E6D61A110EFD}"/>
                    </a:ext>
                  </a:extLst>
                </p:cNvPr>
                <p:cNvGrpSpPr/>
                <p:nvPr/>
              </p:nvGrpSpPr>
              <p:grpSpPr>
                <a:xfrm>
                  <a:off x="7751298" y="2913958"/>
                  <a:ext cx="2433710" cy="563404"/>
                  <a:chOff x="7751298" y="2009217"/>
                  <a:chExt cx="2433710" cy="563404"/>
                </a:xfrm>
              </p:grpSpPr>
              <p:sp>
                <p:nvSpPr>
                  <p:cNvPr id="15" name="화살표: 왼쪽으로 구부러짐 14">
                    <a:extLst>
                      <a:ext uri="{FF2B5EF4-FFF2-40B4-BE49-F238E27FC236}">
                        <a16:creationId xmlns:a16="http://schemas.microsoft.com/office/drawing/2014/main" id="{08207264-215A-4CD8-AA01-6843BCF69249}"/>
                      </a:ext>
                    </a:extLst>
                  </p:cNvPr>
                  <p:cNvSpPr/>
                  <p:nvPr/>
                </p:nvSpPr>
                <p:spPr>
                  <a:xfrm>
                    <a:off x="7751298" y="2009217"/>
                    <a:ext cx="464234" cy="563404"/>
                  </a:xfrm>
                  <a:prstGeom prst="curvedLeftArrow">
                    <a:avLst>
                      <a:gd name="adj1" fmla="val 25000"/>
                      <a:gd name="adj2" fmla="val 60681"/>
                      <a:gd name="adj3" fmla="val 25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7A6BEF-B60D-4798-81A7-6974E6FDDDC2}"/>
                      </a:ext>
                    </a:extLst>
                  </p:cNvPr>
                  <p:cNvSpPr txBox="1"/>
                  <p:nvPr/>
                </p:nvSpPr>
                <p:spPr>
                  <a:xfrm>
                    <a:off x="8342139" y="2041197"/>
                    <a:ext cx="184286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rPr>
                      <a:t>약</a:t>
                    </a:r>
                    <a:r>
                      <a:rPr kumimoji="0" lang="ko-KR" altLang="en-US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rPr>
                      <a:t> </a:t>
                    </a:r>
                    <a:r>
                      <a:rPr kumimoji="0" lang="en-US" altLang="ko-KR" sz="24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rPr>
                      <a:t>0.14</a:t>
                    </a:r>
                    <a:r>
                      <a:rPr kumimoji="0" lang="en-US" altLang="ko-KR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rPr>
                      <a:t> </a:t>
                    </a:r>
                    <a:r>
                      <a:rPr kumimoji="0" lang="ko-KR" altLang="en-US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</a:rPr>
                      <a:t>감소</a:t>
                    </a:r>
                  </a:p>
                </p:txBody>
              </p:sp>
            </p:grpSp>
          </p:grpSp>
          <p:sp>
            <p:nvSpPr>
              <p:cNvPr id="34" name="화살표: 왼쪽으로 구부러짐 33">
                <a:extLst>
                  <a:ext uri="{FF2B5EF4-FFF2-40B4-BE49-F238E27FC236}">
                    <a16:creationId xmlns:a16="http://schemas.microsoft.com/office/drawing/2014/main" id="{769474B7-A849-402B-98E3-A13F21DA2399}"/>
                  </a:ext>
                </a:extLst>
              </p:cNvPr>
              <p:cNvSpPr/>
              <p:nvPr/>
            </p:nvSpPr>
            <p:spPr>
              <a:xfrm>
                <a:off x="8333135" y="3823440"/>
                <a:ext cx="464234" cy="533057"/>
              </a:xfrm>
              <a:prstGeom prst="curvedLeftArrow">
                <a:avLst>
                  <a:gd name="adj1" fmla="val 25000"/>
                  <a:gd name="adj2" fmla="val 60681"/>
                  <a:gd name="adj3" fmla="val 2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BEA804-89F2-4374-971E-A364D243A1B9}"/>
                  </a:ext>
                </a:extLst>
              </p:cNvPr>
              <p:cNvSpPr txBox="1"/>
              <p:nvPr/>
            </p:nvSpPr>
            <p:spPr>
              <a:xfrm>
                <a:off x="8923976" y="3870509"/>
                <a:ext cx="1842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약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</a:t>
                </a:r>
                <a:r>
                  <a:rPr kumimoji="0" lang="en-US" altLang="ko-KR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0.13</a:t>
                </a:r>
                <a:r>
                  <a:rPr kumimoji="0" lang="en-US" altLang="ko-KR" sz="1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</a:t>
                </a:r>
                <a:r>
                  <a:rPr kumimoji="0" lang="ko-KR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감소</a:t>
                </a:r>
              </a:p>
            </p:txBody>
          </p:sp>
        </p:grpSp>
        <p:sp>
          <p:nvSpPr>
            <p:cNvPr id="36" name="화살표: 왼쪽으로 구부러짐 35">
              <a:extLst>
                <a:ext uri="{FF2B5EF4-FFF2-40B4-BE49-F238E27FC236}">
                  <a16:creationId xmlns:a16="http://schemas.microsoft.com/office/drawing/2014/main" id="{46C8139F-7053-48FC-A92B-42B405AF54C6}"/>
                </a:ext>
              </a:extLst>
            </p:cNvPr>
            <p:cNvSpPr/>
            <p:nvPr/>
          </p:nvSpPr>
          <p:spPr>
            <a:xfrm>
              <a:off x="8333135" y="4445184"/>
              <a:ext cx="464234" cy="563404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0C3F50-F01A-4DB3-93D1-570CF8A51423}"/>
                </a:ext>
              </a:extLst>
            </p:cNvPr>
            <p:cNvSpPr txBox="1"/>
            <p:nvPr/>
          </p:nvSpPr>
          <p:spPr>
            <a:xfrm>
              <a:off x="8923977" y="4611383"/>
              <a:ext cx="1842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약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en-US" altLang="ko-KR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0.12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감소</a:t>
              </a:r>
            </a:p>
          </p:txBody>
        </p:sp>
        <p:sp>
          <p:nvSpPr>
            <p:cNvPr id="38" name="화살표: 왼쪽으로 구부러짐 37">
              <a:extLst>
                <a:ext uri="{FF2B5EF4-FFF2-40B4-BE49-F238E27FC236}">
                  <a16:creationId xmlns:a16="http://schemas.microsoft.com/office/drawing/2014/main" id="{D8A674AC-3765-4A03-8F84-C7B49DAA83F4}"/>
                </a:ext>
              </a:extLst>
            </p:cNvPr>
            <p:cNvSpPr/>
            <p:nvPr/>
          </p:nvSpPr>
          <p:spPr>
            <a:xfrm>
              <a:off x="8352962" y="5097275"/>
              <a:ext cx="464234" cy="563404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D98EE2-A6E8-4242-A103-F85D5DBDF861}"/>
                </a:ext>
              </a:extLst>
            </p:cNvPr>
            <p:cNvSpPr txBox="1"/>
            <p:nvPr/>
          </p:nvSpPr>
          <p:spPr>
            <a:xfrm>
              <a:off x="8943528" y="5199014"/>
              <a:ext cx="1842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약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en-US" altLang="ko-KR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0.11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감소</a:t>
              </a:r>
            </a:p>
          </p:txBody>
        </p:sp>
        <p:sp>
          <p:nvSpPr>
            <p:cNvPr id="40" name="화살표: 왼쪽으로 구부러짐 39">
              <a:extLst>
                <a:ext uri="{FF2B5EF4-FFF2-40B4-BE49-F238E27FC236}">
                  <a16:creationId xmlns:a16="http://schemas.microsoft.com/office/drawing/2014/main" id="{8926B219-E8FA-4FBA-A476-855173EB0FB5}"/>
                </a:ext>
              </a:extLst>
            </p:cNvPr>
            <p:cNvSpPr/>
            <p:nvPr/>
          </p:nvSpPr>
          <p:spPr>
            <a:xfrm>
              <a:off x="8352962" y="5687750"/>
              <a:ext cx="464234" cy="563404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672B5D-9EEE-44FC-B163-0D694D220084}"/>
                </a:ext>
              </a:extLst>
            </p:cNvPr>
            <p:cNvSpPr txBox="1"/>
            <p:nvPr/>
          </p:nvSpPr>
          <p:spPr>
            <a:xfrm>
              <a:off x="8943528" y="5789489"/>
              <a:ext cx="1842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약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en-US" altLang="ko-KR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0.10</a:t>
              </a: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ko-KR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감소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A4E030-FED9-4F94-A6CC-D53A0A919ACD}"/>
              </a:ext>
            </a:extLst>
          </p:cNvPr>
          <p:cNvGrpSpPr/>
          <p:nvPr/>
        </p:nvGrpSpPr>
        <p:grpSpPr>
          <a:xfrm>
            <a:off x="1096720" y="1956018"/>
            <a:ext cx="10757476" cy="3723763"/>
            <a:chOff x="1233270" y="5337763"/>
            <a:chExt cx="10757476" cy="3723763"/>
          </a:xfrm>
        </p:grpSpPr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CAC9F0B-EFC1-40C3-83CA-AB86C8C24145}"/>
                </a:ext>
              </a:extLst>
            </p:cNvPr>
            <p:cNvSpPr/>
            <p:nvPr/>
          </p:nvSpPr>
          <p:spPr>
            <a:xfrm>
              <a:off x="1233270" y="5337763"/>
              <a:ext cx="10757476" cy="3723763"/>
            </a:xfrm>
            <a:prstGeom prst="rightArrow">
              <a:avLst>
                <a:gd name="adj1" fmla="val 66371"/>
                <a:gd name="adj2" fmla="val 7028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4BC5FF-8C7B-4E57-86A6-0CEC2ADF939A}"/>
                </a:ext>
              </a:extLst>
            </p:cNvPr>
            <p:cNvSpPr txBox="1"/>
            <p:nvPr/>
          </p:nvSpPr>
          <p:spPr>
            <a:xfrm>
              <a:off x="1822013" y="6768365"/>
              <a:ext cx="90821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회귀분석 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예측치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/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일 수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n = 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하루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예상 관객수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x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가중치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계산법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=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x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*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가중치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1.74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*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휴일 수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+ 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x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*</a:t>
              </a:r>
              <a:r>
                <a:rPr kumimoji="0" lang="ko-KR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평일 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17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85" y="3212123"/>
            <a:ext cx="1622170" cy="16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2928772" y="3638550"/>
            <a:ext cx="876300" cy="876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01" y="594917"/>
            <a:ext cx="5677692" cy="4858428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358427" y="4667250"/>
            <a:ext cx="771525" cy="657225"/>
          </a:xfrm>
          <a:prstGeom prst="wedgeRoundRectCallout">
            <a:avLst>
              <a:gd name="adj1" fmla="val -15809"/>
              <a:gd name="adj2" fmla="val -664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25028" y="414551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결과물 제출일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8823" y="5605745"/>
            <a:ext cx="22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29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오전 제출</a:t>
            </a:r>
            <a:r>
              <a: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470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9815" y="2459504"/>
            <a:ext cx="7532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# Scene 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solidFill>
                  <a:prstClr val="white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결</a:t>
            </a:r>
            <a:r>
              <a: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  말</a:t>
            </a:r>
          </a:p>
        </p:txBody>
      </p:sp>
    </p:spTree>
    <p:extLst>
      <p:ext uri="{BB962C8B-B14F-4D97-AF65-F5344CB8AC3E}">
        <p14:creationId xmlns:p14="http://schemas.microsoft.com/office/powerpoint/2010/main" val="356743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A39EEB0-5F5B-4E29-A63B-57E6D6925A7B}"/>
              </a:ext>
            </a:extLst>
          </p:cNvPr>
          <p:cNvGrpSpPr/>
          <p:nvPr/>
        </p:nvGrpSpPr>
        <p:grpSpPr>
          <a:xfrm>
            <a:off x="307042" y="390700"/>
            <a:ext cx="5690390" cy="984885"/>
            <a:chOff x="307042" y="390700"/>
            <a:chExt cx="5690390" cy="984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4971CD-7231-4636-ABF1-7AE3B69B7293}"/>
                </a:ext>
              </a:extLst>
            </p:cNvPr>
            <p:cNvSpPr txBox="1"/>
            <p:nvPr/>
          </p:nvSpPr>
          <p:spPr>
            <a:xfrm>
              <a:off x="307042" y="390700"/>
              <a:ext cx="311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02.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관객수 예측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9DFF9-2D44-4679-A4A7-8658D1B6A206}"/>
                </a:ext>
              </a:extLst>
            </p:cNvPr>
            <p:cNvSpPr txBox="1"/>
            <p:nvPr/>
          </p:nvSpPr>
          <p:spPr>
            <a:xfrm>
              <a:off x="1175882" y="852365"/>
              <a:ext cx="482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실제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예측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49DAEB-1577-4377-B575-453F4729E578}"/>
              </a:ext>
            </a:extLst>
          </p:cNvPr>
          <p:cNvGrpSpPr/>
          <p:nvPr/>
        </p:nvGrpSpPr>
        <p:grpSpPr>
          <a:xfrm>
            <a:off x="9115091" y="6922435"/>
            <a:ext cx="5390488" cy="1954233"/>
            <a:chOff x="0" y="4604862"/>
            <a:chExt cx="5390488" cy="19542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805AB4-F05D-4B8D-ABE3-DCB743A88209}"/>
                </a:ext>
              </a:extLst>
            </p:cNvPr>
            <p:cNvSpPr txBox="1"/>
            <p:nvPr/>
          </p:nvSpPr>
          <p:spPr>
            <a:xfrm>
              <a:off x="307042" y="5635765"/>
              <a:ext cx="4395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외국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영화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할리우드 블록버스터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청소년 관람불가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E8BDA3D-54A0-4CD7-987C-9E4831B933F2}"/>
                </a:ext>
              </a:extLst>
            </p:cNvPr>
            <p:cNvGrpSpPr/>
            <p:nvPr/>
          </p:nvGrpSpPr>
          <p:grpSpPr>
            <a:xfrm>
              <a:off x="0" y="4604862"/>
              <a:ext cx="5390488" cy="846385"/>
              <a:chOff x="6930683" y="4151088"/>
              <a:chExt cx="5390488" cy="84638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827C8-E79D-4D2C-A865-DA45DA0994D5}"/>
                  </a:ext>
                </a:extLst>
              </p:cNvPr>
              <p:cNvSpPr txBox="1"/>
              <p:nvPr/>
            </p:nvSpPr>
            <p:spPr>
              <a:xfrm>
                <a:off x="7196914" y="4151088"/>
                <a:ext cx="51242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킹스맨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 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: </a:t>
                </a:r>
                <a:r>
                  <a:rPr kumimoji="0" lang="ko-KR" altLang="en-US" sz="4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골든서클</a:t>
                </a:r>
                <a:endPara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AB95230-AE04-4086-9CBF-34B68B4B676B}"/>
                  </a:ext>
                </a:extLst>
              </p:cNvPr>
              <p:cNvCxnSpPr/>
              <p:nvPr/>
            </p:nvCxnSpPr>
            <p:spPr>
              <a:xfrm>
                <a:off x="6930683" y="4997473"/>
                <a:ext cx="526131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099B21-DC8A-4EE4-8349-D69CFC66BB6E}"/>
              </a:ext>
            </a:extLst>
          </p:cNvPr>
          <p:cNvGrpSpPr/>
          <p:nvPr/>
        </p:nvGrpSpPr>
        <p:grpSpPr>
          <a:xfrm>
            <a:off x="62581" y="1946454"/>
            <a:ext cx="6487064" cy="1570602"/>
            <a:chOff x="-583792" y="1375585"/>
            <a:chExt cx="9636369" cy="15706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61B65A-4E9A-4158-9554-7E88E3750993}"/>
                </a:ext>
              </a:extLst>
            </p:cNvPr>
            <p:cNvSpPr txBox="1"/>
            <p:nvPr/>
          </p:nvSpPr>
          <p:spPr>
            <a:xfrm>
              <a:off x="1024457" y="1375585"/>
              <a:ext cx="3645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데이터 셋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8DFD3-4926-40A0-B694-D26A1E5ECC6B}"/>
                </a:ext>
              </a:extLst>
            </p:cNvPr>
            <p:cNvSpPr txBox="1"/>
            <p:nvPr/>
          </p:nvSpPr>
          <p:spPr>
            <a:xfrm>
              <a:off x="-583792" y="2022857"/>
              <a:ext cx="96363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2014.01.01 ~2017.09.28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개봉 영화 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미국 상업영화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189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ECFB31-2757-4A76-ADE2-6A4A0D393444}"/>
              </a:ext>
            </a:extLst>
          </p:cNvPr>
          <p:cNvGrpSpPr/>
          <p:nvPr/>
        </p:nvGrpSpPr>
        <p:grpSpPr>
          <a:xfrm>
            <a:off x="5688512" y="1948879"/>
            <a:ext cx="6057237" cy="2272852"/>
            <a:chOff x="8092107" y="531822"/>
            <a:chExt cx="6072605" cy="209511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C113098-7409-4EF9-B856-F8767D877903}"/>
                </a:ext>
              </a:extLst>
            </p:cNvPr>
            <p:cNvGrpSpPr/>
            <p:nvPr/>
          </p:nvGrpSpPr>
          <p:grpSpPr>
            <a:xfrm>
              <a:off x="8319554" y="1250746"/>
              <a:ext cx="5845158" cy="1376195"/>
              <a:chOff x="2462753" y="2148821"/>
              <a:chExt cx="8819284" cy="210441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6196E1-4DA2-4417-876E-A492408C95E1}"/>
                  </a:ext>
                </a:extLst>
              </p:cNvPr>
              <p:cNvSpPr txBox="1"/>
              <p:nvPr/>
            </p:nvSpPr>
            <p:spPr>
              <a:xfrm>
                <a:off x="2796178" y="3927862"/>
                <a:ext cx="834771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연속형</a:t>
                </a:r>
              </a:p>
            </p:txBody>
          </p:sp>
          <p:sp>
            <p:nvSpPr>
              <p:cNvPr id="22" name="자유형 21">
                <a:extLst>
                  <a:ext uri="{FF2B5EF4-FFF2-40B4-BE49-F238E27FC236}">
                    <a16:creationId xmlns:a16="http://schemas.microsoft.com/office/drawing/2014/main" id="{03477DBC-6394-489E-B6E8-F876691B9A43}"/>
                  </a:ext>
                </a:extLst>
              </p:cNvPr>
              <p:cNvSpPr/>
              <p:nvPr/>
            </p:nvSpPr>
            <p:spPr>
              <a:xfrm>
                <a:off x="2462753" y="2183325"/>
                <a:ext cx="1525429" cy="1561755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23" name="자유형 28">
                <a:extLst>
                  <a:ext uri="{FF2B5EF4-FFF2-40B4-BE49-F238E27FC236}">
                    <a16:creationId xmlns:a16="http://schemas.microsoft.com/office/drawing/2014/main" id="{38B1270C-AB53-4700-9592-6F87EF0E32FA}"/>
                  </a:ext>
                </a:extLst>
              </p:cNvPr>
              <p:cNvSpPr/>
              <p:nvPr/>
            </p:nvSpPr>
            <p:spPr>
              <a:xfrm>
                <a:off x="2582541" y="2298227"/>
                <a:ext cx="1305914" cy="1337013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9DF111-CC16-4579-9C6B-6D7397FBE6FC}"/>
                  </a:ext>
                </a:extLst>
              </p:cNvPr>
              <p:cNvSpPr txBox="1"/>
              <p:nvPr/>
            </p:nvSpPr>
            <p:spPr>
              <a:xfrm>
                <a:off x="2708265" y="2776325"/>
                <a:ext cx="2034224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감독지수</a:t>
                </a:r>
              </a:p>
            </p:txBody>
          </p:sp>
          <p:sp>
            <p:nvSpPr>
              <p:cNvPr id="25" name="자유형 47">
                <a:extLst>
                  <a:ext uri="{FF2B5EF4-FFF2-40B4-BE49-F238E27FC236}">
                    <a16:creationId xmlns:a16="http://schemas.microsoft.com/office/drawing/2014/main" id="{46D0FF50-DD7B-43EA-A551-75DEAE03B3D0}"/>
                  </a:ext>
                </a:extLst>
              </p:cNvPr>
              <p:cNvSpPr/>
              <p:nvPr/>
            </p:nvSpPr>
            <p:spPr>
              <a:xfrm>
                <a:off x="4271757" y="2183325"/>
                <a:ext cx="1525429" cy="1561755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26" name="자유형 48">
                <a:extLst>
                  <a:ext uri="{FF2B5EF4-FFF2-40B4-BE49-F238E27FC236}">
                    <a16:creationId xmlns:a16="http://schemas.microsoft.com/office/drawing/2014/main" id="{BD97E742-4A46-4A44-97F6-2FFE9AEA0952}"/>
                  </a:ext>
                </a:extLst>
              </p:cNvPr>
              <p:cNvSpPr/>
              <p:nvPr/>
            </p:nvSpPr>
            <p:spPr>
              <a:xfrm>
                <a:off x="4391545" y="2298227"/>
                <a:ext cx="1305914" cy="1337013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9562B5-4892-47BE-8A12-40E723A946A2}"/>
                  </a:ext>
                </a:extLst>
              </p:cNvPr>
              <p:cNvSpPr txBox="1"/>
              <p:nvPr/>
            </p:nvSpPr>
            <p:spPr>
              <a:xfrm>
                <a:off x="4546840" y="2784903"/>
                <a:ext cx="1592106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배우지수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1699D-ED52-45E7-A472-BEC4F7D47E4D}"/>
                  </a:ext>
                </a:extLst>
              </p:cNvPr>
              <p:cNvSpPr txBox="1"/>
              <p:nvPr/>
            </p:nvSpPr>
            <p:spPr>
              <a:xfrm>
                <a:off x="4620011" y="3919013"/>
                <a:ext cx="795599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연속형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650D1F-CAE7-4F80-B75F-A52DAC1C70C7}"/>
                  </a:ext>
                </a:extLst>
              </p:cNvPr>
              <p:cNvSpPr txBox="1"/>
              <p:nvPr/>
            </p:nvSpPr>
            <p:spPr>
              <a:xfrm>
                <a:off x="10158304" y="3919013"/>
                <a:ext cx="834771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범주형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2D02C23-A7A8-4CB9-981E-237039EDC7A4}"/>
                  </a:ext>
                </a:extLst>
              </p:cNvPr>
              <p:cNvGrpSpPr/>
              <p:nvPr/>
            </p:nvGrpSpPr>
            <p:grpSpPr>
              <a:xfrm>
                <a:off x="6106831" y="2167015"/>
                <a:ext cx="1525429" cy="2022821"/>
                <a:chOff x="7058217" y="44896"/>
                <a:chExt cx="1534288" cy="2068394"/>
              </a:xfrm>
            </p:grpSpPr>
            <p:sp>
              <p:nvSpPr>
                <p:cNvPr id="38" name="자유형 47">
                  <a:extLst>
                    <a:ext uri="{FF2B5EF4-FFF2-40B4-BE49-F238E27FC236}">
                      <a16:creationId xmlns:a16="http://schemas.microsoft.com/office/drawing/2014/main" id="{27EBC4AF-385F-43DF-B2CE-F167EA4382ED}"/>
                    </a:ext>
                  </a:extLst>
                </p:cNvPr>
                <p:cNvSpPr/>
                <p:nvPr/>
              </p:nvSpPr>
              <p:spPr>
                <a:xfrm>
                  <a:off x="7058217" y="44896"/>
                  <a:ext cx="1534288" cy="1596940"/>
                </a:xfrm>
                <a:custGeom>
                  <a:avLst/>
                  <a:gdLst>
                    <a:gd name="connsiteX0" fmla="*/ 927750 w 1826541"/>
                    <a:gd name="connsiteY0" fmla="*/ 24 h 2834420"/>
                    <a:gd name="connsiteX1" fmla="*/ 1095178 w 1826541"/>
                    <a:gd name="connsiteY1" fmla="*/ 72212 h 2834420"/>
                    <a:gd name="connsiteX2" fmla="*/ 1759196 w 1826541"/>
                    <a:gd name="connsiteY2" fmla="*/ 755604 h 2834420"/>
                    <a:gd name="connsiteX3" fmla="*/ 1822834 w 1826541"/>
                    <a:gd name="connsiteY3" fmla="*/ 879481 h 2834420"/>
                    <a:gd name="connsiteX4" fmla="*/ 1824138 w 1826541"/>
                    <a:gd name="connsiteY4" fmla="*/ 895505 h 2834420"/>
                    <a:gd name="connsiteX5" fmla="*/ 1824599 w 1826541"/>
                    <a:gd name="connsiteY5" fmla="*/ 895505 h 2834420"/>
                    <a:gd name="connsiteX6" fmla="*/ 1824599 w 1826541"/>
                    <a:gd name="connsiteY6" fmla="*/ 901172 h 2834420"/>
                    <a:gd name="connsiteX7" fmla="*/ 1826541 w 1826541"/>
                    <a:gd name="connsiteY7" fmla="*/ 925038 h 2834420"/>
                    <a:gd name="connsiteX8" fmla="*/ 1824599 w 1826541"/>
                    <a:gd name="connsiteY8" fmla="*/ 942630 h 2834420"/>
                    <a:gd name="connsiteX9" fmla="*/ 1824599 w 1826541"/>
                    <a:gd name="connsiteY9" fmla="*/ 1911739 h 2834420"/>
                    <a:gd name="connsiteX10" fmla="*/ 1826541 w 1826541"/>
                    <a:gd name="connsiteY10" fmla="*/ 1935605 h 2834420"/>
                    <a:gd name="connsiteX11" fmla="*/ 1754353 w 1826541"/>
                    <a:gd name="connsiteY11" fmla="*/ 2103033 h 2834420"/>
                    <a:gd name="connsiteX12" fmla="*/ 1070961 w 1826541"/>
                    <a:gd name="connsiteY12" fmla="*/ 2767051 h 2834420"/>
                    <a:gd name="connsiteX13" fmla="*/ 734099 w 1826541"/>
                    <a:gd name="connsiteY13" fmla="*/ 2762208 h 2834420"/>
                    <a:gd name="connsiteX14" fmla="*/ 70081 w 1826541"/>
                    <a:gd name="connsiteY14" fmla="*/ 2078816 h 2834420"/>
                    <a:gd name="connsiteX15" fmla="*/ 6443 w 1826541"/>
                    <a:gd name="connsiteY15" fmla="*/ 1954939 h 2834420"/>
                    <a:gd name="connsiteX16" fmla="*/ 4837 w 1826541"/>
                    <a:gd name="connsiteY16" fmla="*/ 1935194 h 2834420"/>
                    <a:gd name="connsiteX17" fmla="*/ 0 w 1826541"/>
                    <a:gd name="connsiteY17" fmla="*/ 1935194 h 2834420"/>
                    <a:gd name="connsiteX18" fmla="*/ 0 w 1826541"/>
                    <a:gd name="connsiteY18" fmla="*/ 895505 h 2834420"/>
                    <a:gd name="connsiteX19" fmla="*/ 3102 w 1826541"/>
                    <a:gd name="connsiteY19" fmla="*/ 895505 h 2834420"/>
                    <a:gd name="connsiteX20" fmla="*/ 7751 w 1826541"/>
                    <a:gd name="connsiteY20" fmla="*/ 853383 h 2834420"/>
                    <a:gd name="connsiteX21" fmla="*/ 74925 w 1826541"/>
                    <a:gd name="connsiteY21" fmla="*/ 731387 h 2834420"/>
                    <a:gd name="connsiteX22" fmla="*/ 758316 w 1826541"/>
                    <a:gd name="connsiteY22" fmla="*/ 67369 h 2834420"/>
                    <a:gd name="connsiteX23" fmla="*/ 927750 w 1826541"/>
                    <a:gd name="connsiteY23" fmla="*/ 24 h 28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26541" h="2834420">
                      <a:moveTo>
                        <a:pt x="927750" y="24"/>
                      </a:moveTo>
                      <a:cubicBezTo>
                        <a:pt x="988710" y="901"/>
                        <a:pt x="1049336" y="25033"/>
                        <a:pt x="1095178" y="72212"/>
                      </a:cubicBezTo>
                      <a:lnTo>
                        <a:pt x="1759196" y="755604"/>
                      </a:lnTo>
                      <a:cubicBezTo>
                        <a:pt x="1793578" y="790989"/>
                        <a:pt x="1814761" y="834313"/>
                        <a:pt x="1822834" y="879481"/>
                      </a:cubicBezTo>
                      <a:lnTo>
                        <a:pt x="1824138" y="895505"/>
                      </a:lnTo>
                      <a:lnTo>
                        <a:pt x="1824599" y="895505"/>
                      </a:lnTo>
                      <a:lnTo>
                        <a:pt x="1824599" y="901172"/>
                      </a:lnTo>
                      <a:lnTo>
                        <a:pt x="1826541" y="925038"/>
                      </a:lnTo>
                      <a:lnTo>
                        <a:pt x="1824599" y="942630"/>
                      </a:lnTo>
                      <a:lnTo>
                        <a:pt x="1824599" y="1911739"/>
                      </a:lnTo>
                      <a:lnTo>
                        <a:pt x="1826541" y="1935605"/>
                      </a:lnTo>
                      <a:cubicBezTo>
                        <a:pt x="1825664" y="1996565"/>
                        <a:pt x="1801532" y="2057191"/>
                        <a:pt x="1754353" y="2103033"/>
                      </a:cubicBezTo>
                      <a:lnTo>
                        <a:pt x="1070961" y="2767051"/>
                      </a:lnTo>
                      <a:cubicBezTo>
                        <a:pt x="976602" y="2858735"/>
                        <a:pt x="825783" y="2856567"/>
                        <a:pt x="734099" y="2762208"/>
                      </a:cubicBezTo>
                      <a:lnTo>
                        <a:pt x="70081" y="2078816"/>
                      </a:lnTo>
                      <a:cubicBezTo>
                        <a:pt x="35700" y="2043431"/>
                        <a:pt x="14516" y="2000107"/>
                        <a:pt x="6443" y="1954939"/>
                      </a:cubicBezTo>
                      <a:lnTo>
                        <a:pt x="4837" y="1935194"/>
                      </a:lnTo>
                      <a:lnTo>
                        <a:pt x="0" y="1935194"/>
                      </a:lnTo>
                      <a:lnTo>
                        <a:pt x="0" y="895505"/>
                      </a:lnTo>
                      <a:lnTo>
                        <a:pt x="3102" y="895505"/>
                      </a:lnTo>
                      <a:lnTo>
                        <a:pt x="7751" y="853383"/>
                      </a:lnTo>
                      <a:cubicBezTo>
                        <a:pt x="17120" y="808466"/>
                        <a:pt x="39540" y="765768"/>
                        <a:pt x="74925" y="731387"/>
                      </a:cubicBezTo>
                      <a:lnTo>
                        <a:pt x="758316" y="67369"/>
                      </a:lnTo>
                      <a:cubicBezTo>
                        <a:pt x="805496" y="21527"/>
                        <a:pt x="866790" y="-852"/>
                        <a:pt x="927750" y="24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39" name="자유형 48">
                  <a:extLst>
                    <a:ext uri="{FF2B5EF4-FFF2-40B4-BE49-F238E27FC236}">
                      <a16:creationId xmlns:a16="http://schemas.microsoft.com/office/drawing/2014/main" id="{0E7D4678-5E9F-4CF1-94F5-61763242D89D}"/>
                    </a:ext>
                  </a:extLst>
                </p:cNvPr>
                <p:cNvSpPr/>
                <p:nvPr/>
              </p:nvSpPr>
              <p:spPr>
                <a:xfrm>
                  <a:off x="7179279" y="159798"/>
                  <a:ext cx="1313498" cy="1367135"/>
                </a:xfrm>
                <a:custGeom>
                  <a:avLst/>
                  <a:gdLst>
                    <a:gd name="connsiteX0" fmla="*/ 925380 w 1826541"/>
                    <a:gd name="connsiteY0" fmla="*/ 177814 h 2173295"/>
                    <a:gd name="connsiteX1" fmla="*/ 783669 w 1826541"/>
                    <a:gd name="connsiteY1" fmla="*/ 221002 h 2173295"/>
                    <a:gd name="connsiteX2" fmla="*/ 212096 w 1826541"/>
                    <a:gd name="connsiteY2" fmla="*/ 646833 h 2173295"/>
                    <a:gd name="connsiteX3" fmla="*/ 155913 w 1826541"/>
                    <a:gd name="connsiteY3" fmla="*/ 725068 h 2173295"/>
                    <a:gd name="connsiteX4" fmla="*/ 152025 w 1826541"/>
                    <a:gd name="connsiteY4" fmla="*/ 752081 h 2173295"/>
                    <a:gd name="connsiteX5" fmla="*/ 149430 w 1826541"/>
                    <a:gd name="connsiteY5" fmla="*/ 752081 h 2173295"/>
                    <a:gd name="connsiteX6" fmla="*/ 149430 w 1826541"/>
                    <a:gd name="connsiteY6" fmla="*/ 1418827 h 2173295"/>
                    <a:gd name="connsiteX7" fmla="*/ 153476 w 1826541"/>
                    <a:gd name="connsiteY7" fmla="*/ 1418827 h 2173295"/>
                    <a:gd name="connsiteX8" fmla="*/ 154819 w 1826541"/>
                    <a:gd name="connsiteY8" fmla="*/ 1431489 h 2173295"/>
                    <a:gd name="connsiteX9" fmla="*/ 208044 w 1826541"/>
                    <a:gd name="connsiteY9" fmla="*/ 1510931 h 2173295"/>
                    <a:gd name="connsiteX10" fmla="*/ 763415 w 1826541"/>
                    <a:gd name="connsiteY10" fmla="*/ 1949186 h 2173295"/>
                    <a:gd name="connsiteX11" fmla="*/ 1045159 w 1826541"/>
                    <a:gd name="connsiteY11" fmla="*/ 1952292 h 2173295"/>
                    <a:gd name="connsiteX12" fmla="*/ 1616733 w 1826541"/>
                    <a:gd name="connsiteY12" fmla="*/ 1526461 h 2173295"/>
                    <a:gd name="connsiteX13" fmla="*/ 1677109 w 1826541"/>
                    <a:gd name="connsiteY13" fmla="*/ 1419091 h 2173295"/>
                    <a:gd name="connsiteX14" fmla="*/ 1675485 w 1826541"/>
                    <a:gd name="connsiteY14" fmla="*/ 1403786 h 2173295"/>
                    <a:gd name="connsiteX15" fmla="*/ 1675485 w 1826541"/>
                    <a:gd name="connsiteY15" fmla="*/ 782302 h 2173295"/>
                    <a:gd name="connsiteX16" fmla="*/ 1677109 w 1826541"/>
                    <a:gd name="connsiteY16" fmla="*/ 771020 h 2173295"/>
                    <a:gd name="connsiteX17" fmla="*/ 1675485 w 1826541"/>
                    <a:gd name="connsiteY17" fmla="*/ 755715 h 2173295"/>
                    <a:gd name="connsiteX18" fmla="*/ 1675485 w 1826541"/>
                    <a:gd name="connsiteY18" fmla="*/ 752081 h 2173295"/>
                    <a:gd name="connsiteX19" fmla="*/ 1675099 w 1826541"/>
                    <a:gd name="connsiteY19" fmla="*/ 752081 h 2173295"/>
                    <a:gd name="connsiteX20" fmla="*/ 1674009 w 1826541"/>
                    <a:gd name="connsiteY20" fmla="*/ 741805 h 2173295"/>
                    <a:gd name="connsiteX21" fmla="*/ 1620783 w 1826541"/>
                    <a:gd name="connsiteY21" fmla="*/ 662363 h 2173295"/>
                    <a:gd name="connsiteX22" fmla="*/ 1065413 w 1826541"/>
                    <a:gd name="connsiteY22" fmla="*/ 224108 h 2173295"/>
                    <a:gd name="connsiteX23" fmla="*/ 925380 w 1826541"/>
                    <a:gd name="connsiteY23" fmla="*/ 177814 h 2173295"/>
                    <a:gd name="connsiteX24" fmla="*/ 927750 w 1826541"/>
                    <a:gd name="connsiteY24" fmla="*/ 18 h 2173295"/>
                    <a:gd name="connsiteX25" fmla="*/ 1095178 w 1826541"/>
                    <a:gd name="connsiteY25" fmla="*/ 55369 h 2173295"/>
                    <a:gd name="connsiteX26" fmla="*/ 1759196 w 1826541"/>
                    <a:gd name="connsiteY26" fmla="*/ 579360 h 2173295"/>
                    <a:gd name="connsiteX27" fmla="*/ 1822834 w 1826541"/>
                    <a:gd name="connsiteY27" fmla="*/ 674343 h 2173295"/>
                    <a:gd name="connsiteX28" fmla="*/ 1824138 w 1826541"/>
                    <a:gd name="connsiteY28" fmla="*/ 686630 h 2173295"/>
                    <a:gd name="connsiteX29" fmla="*/ 1824599 w 1826541"/>
                    <a:gd name="connsiteY29" fmla="*/ 686630 h 2173295"/>
                    <a:gd name="connsiteX30" fmla="*/ 1824599 w 1826541"/>
                    <a:gd name="connsiteY30" fmla="*/ 690975 h 2173295"/>
                    <a:gd name="connsiteX31" fmla="*/ 1826541 w 1826541"/>
                    <a:gd name="connsiteY31" fmla="*/ 709274 h 2173295"/>
                    <a:gd name="connsiteX32" fmla="*/ 1824599 w 1826541"/>
                    <a:gd name="connsiteY32" fmla="*/ 722763 h 2173295"/>
                    <a:gd name="connsiteX33" fmla="*/ 1824599 w 1826541"/>
                    <a:gd name="connsiteY33" fmla="*/ 1465828 h 2173295"/>
                    <a:gd name="connsiteX34" fmla="*/ 1826541 w 1826541"/>
                    <a:gd name="connsiteY34" fmla="*/ 1484128 h 2173295"/>
                    <a:gd name="connsiteX35" fmla="*/ 1754353 w 1826541"/>
                    <a:gd name="connsiteY35" fmla="*/ 1612503 h 2173295"/>
                    <a:gd name="connsiteX36" fmla="*/ 1070961 w 1826541"/>
                    <a:gd name="connsiteY36" fmla="*/ 2121640 h 2173295"/>
                    <a:gd name="connsiteX37" fmla="*/ 734099 w 1826541"/>
                    <a:gd name="connsiteY37" fmla="*/ 2117926 h 2173295"/>
                    <a:gd name="connsiteX38" fmla="*/ 70081 w 1826541"/>
                    <a:gd name="connsiteY38" fmla="*/ 1593935 h 2173295"/>
                    <a:gd name="connsiteX39" fmla="*/ 6443 w 1826541"/>
                    <a:gd name="connsiteY39" fmla="*/ 1498952 h 2173295"/>
                    <a:gd name="connsiteX40" fmla="*/ 4837 w 1826541"/>
                    <a:gd name="connsiteY40" fmla="*/ 1483813 h 2173295"/>
                    <a:gd name="connsiteX41" fmla="*/ 0 w 1826541"/>
                    <a:gd name="connsiteY41" fmla="*/ 1483813 h 2173295"/>
                    <a:gd name="connsiteX42" fmla="*/ 0 w 1826541"/>
                    <a:gd name="connsiteY42" fmla="*/ 686630 h 2173295"/>
                    <a:gd name="connsiteX43" fmla="*/ 3102 w 1826541"/>
                    <a:gd name="connsiteY43" fmla="*/ 686630 h 2173295"/>
                    <a:gd name="connsiteX44" fmla="*/ 7751 w 1826541"/>
                    <a:gd name="connsiteY44" fmla="*/ 654333 h 2173295"/>
                    <a:gd name="connsiteX45" fmla="*/ 74925 w 1826541"/>
                    <a:gd name="connsiteY45" fmla="*/ 560792 h 2173295"/>
                    <a:gd name="connsiteX46" fmla="*/ 758316 w 1826541"/>
                    <a:gd name="connsiteY46" fmla="*/ 51655 h 2173295"/>
                    <a:gd name="connsiteX47" fmla="*/ 927750 w 1826541"/>
                    <a:gd name="connsiteY47" fmla="*/ 18 h 217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826541" h="2173295">
                      <a:moveTo>
                        <a:pt x="925380" y="177814"/>
                      </a:moveTo>
                      <a:cubicBezTo>
                        <a:pt x="874394" y="177253"/>
                        <a:pt x="823129" y="191604"/>
                        <a:pt x="783669" y="221002"/>
                      </a:cubicBezTo>
                      <a:lnTo>
                        <a:pt x="212096" y="646833"/>
                      </a:lnTo>
                      <a:cubicBezTo>
                        <a:pt x="182501" y="668881"/>
                        <a:pt x="163749" y="696263"/>
                        <a:pt x="155913" y="725068"/>
                      </a:cubicBezTo>
                      <a:lnTo>
                        <a:pt x="152025" y="752081"/>
                      </a:lnTo>
                      <a:lnTo>
                        <a:pt x="149430" y="752081"/>
                      </a:lnTo>
                      <a:lnTo>
                        <a:pt x="149430" y="1418827"/>
                      </a:lnTo>
                      <a:lnTo>
                        <a:pt x="153476" y="1418827"/>
                      </a:lnTo>
                      <a:lnTo>
                        <a:pt x="154819" y="1431489"/>
                      </a:lnTo>
                      <a:cubicBezTo>
                        <a:pt x="161571" y="1460455"/>
                        <a:pt x="179289" y="1488239"/>
                        <a:pt x="208044" y="1510931"/>
                      </a:cubicBezTo>
                      <a:lnTo>
                        <a:pt x="763415" y="1949186"/>
                      </a:lnTo>
                      <a:cubicBezTo>
                        <a:pt x="840097" y="2009698"/>
                        <a:pt x="966239" y="2011088"/>
                        <a:pt x="1045159" y="1952292"/>
                      </a:cubicBezTo>
                      <a:lnTo>
                        <a:pt x="1616733" y="1526461"/>
                      </a:lnTo>
                      <a:cubicBezTo>
                        <a:pt x="1656192" y="1497063"/>
                        <a:pt x="1676376" y="1458184"/>
                        <a:pt x="1677109" y="1419091"/>
                      </a:cubicBezTo>
                      <a:lnTo>
                        <a:pt x="1675485" y="1403786"/>
                      </a:lnTo>
                      <a:lnTo>
                        <a:pt x="1675485" y="782302"/>
                      </a:lnTo>
                      <a:lnTo>
                        <a:pt x="1677109" y="771020"/>
                      </a:lnTo>
                      <a:lnTo>
                        <a:pt x="1675485" y="755715"/>
                      </a:lnTo>
                      <a:lnTo>
                        <a:pt x="1675485" y="752081"/>
                      </a:lnTo>
                      <a:lnTo>
                        <a:pt x="1675099" y="752081"/>
                      </a:lnTo>
                      <a:lnTo>
                        <a:pt x="1674009" y="741805"/>
                      </a:lnTo>
                      <a:cubicBezTo>
                        <a:pt x="1667257" y="712839"/>
                        <a:pt x="1649540" y="685055"/>
                        <a:pt x="1620783" y="662363"/>
                      </a:cubicBezTo>
                      <a:lnTo>
                        <a:pt x="1065413" y="224108"/>
                      </a:lnTo>
                      <a:cubicBezTo>
                        <a:pt x="1027072" y="193853"/>
                        <a:pt x="976366" y="178377"/>
                        <a:pt x="925380" y="177814"/>
                      </a:cubicBezTo>
                      <a:close/>
                      <a:moveTo>
                        <a:pt x="927750" y="18"/>
                      </a:moveTo>
                      <a:cubicBezTo>
                        <a:pt x="988710" y="691"/>
                        <a:pt x="1049336" y="19194"/>
                        <a:pt x="1095178" y="55369"/>
                      </a:cubicBezTo>
                      <a:lnTo>
                        <a:pt x="1759196" y="579360"/>
                      </a:lnTo>
                      <a:cubicBezTo>
                        <a:pt x="1793578" y="606492"/>
                        <a:pt x="1814761" y="639711"/>
                        <a:pt x="1822834" y="674343"/>
                      </a:cubicBezTo>
                      <a:lnTo>
                        <a:pt x="1824138" y="686630"/>
                      </a:lnTo>
                      <a:lnTo>
                        <a:pt x="1824599" y="686630"/>
                      </a:lnTo>
                      <a:lnTo>
                        <a:pt x="1824599" y="690975"/>
                      </a:lnTo>
                      <a:lnTo>
                        <a:pt x="1826541" y="709274"/>
                      </a:lnTo>
                      <a:lnTo>
                        <a:pt x="1824599" y="722763"/>
                      </a:lnTo>
                      <a:lnTo>
                        <a:pt x="1824599" y="1465828"/>
                      </a:lnTo>
                      <a:lnTo>
                        <a:pt x="1826541" y="1484128"/>
                      </a:lnTo>
                      <a:cubicBezTo>
                        <a:pt x="1825664" y="1530869"/>
                        <a:pt x="1801532" y="1577354"/>
                        <a:pt x="1754353" y="1612503"/>
                      </a:cubicBezTo>
                      <a:lnTo>
                        <a:pt x="1070961" y="2121640"/>
                      </a:lnTo>
                      <a:cubicBezTo>
                        <a:pt x="976602" y="2191939"/>
                        <a:pt x="825783" y="2190276"/>
                        <a:pt x="734099" y="2117926"/>
                      </a:cubicBezTo>
                      <a:lnTo>
                        <a:pt x="70081" y="1593935"/>
                      </a:lnTo>
                      <a:cubicBezTo>
                        <a:pt x="35700" y="1566803"/>
                        <a:pt x="14516" y="1533585"/>
                        <a:pt x="6443" y="1498952"/>
                      </a:cubicBezTo>
                      <a:lnTo>
                        <a:pt x="4837" y="1483813"/>
                      </a:lnTo>
                      <a:lnTo>
                        <a:pt x="0" y="1483813"/>
                      </a:lnTo>
                      <a:lnTo>
                        <a:pt x="0" y="686630"/>
                      </a:lnTo>
                      <a:lnTo>
                        <a:pt x="3102" y="686630"/>
                      </a:lnTo>
                      <a:lnTo>
                        <a:pt x="7751" y="654333"/>
                      </a:lnTo>
                      <a:cubicBezTo>
                        <a:pt x="17120" y="619892"/>
                        <a:pt x="39540" y="587154"/>
                        <a:pt x="74925" y="560792"/>
                      </a:cubicBezTo>
                      <a:lnTo>
                        <a:pt x="758316" y="51655"/>
                      </a:lnTo>
                      <a:cubicBezTo>
                        <a:pt x="805496" y="16506"/>
                        <a:pt x="866790" y="-653"/>
                        <a:pt x="927750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highlight>
                      <a:srgbClr val="FF0000"/>
                    </a:highlight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D6D1D2-3DDA-4897-8068-E8619A4D9F63}"/>
                    </a:ext>
                  </a:extLst>
                </p:cNvPr>
                <p:cNvSpPr txBox="1"/>
                <p:nvPr/>
              </p:nvSpPr>
              <p:spPr>
                <a:xfrm>
                  <a:off x="7341363" y="529823"/>
                  <a:ext cx="1058953" cy="665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개봉 날 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관객수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6CFC233-9D69-4736-9C6E-F3536785E7D5}"/>
                    </a:ext>
                  </a:extLst>
                </p:cNvPr>
                <p:cNvSpPr txBox="1"/>
                <p:nvPr/>
              </p:nvSpPr>
              <p:spPr>
                <a:xfrm>
                  <a:off x="7410708" y="1780583"/>
                  <a:ext cx="729706" cy="3327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연속형</a:t>
                  </a:r>
                </a:p>
              </p:txBody>
            </p:sp>
          </p:grpSp>
          <p:sp>
            <p:nvSpPr>
              <p:cNvPr id="47" name="자유형 71">
                <a:extLst>
                  <a:ext uri="{FF2B5EF4-FFF2-40B4-BE49-F238E27FC236}">
                    <a16:creationId xmlns:a16="http://schemas.microsoft.com/office/drawing/2014/main" id="{2E9D51AD-BCE2-4718-9537-A537F0DAE4C1}"/>
                  </a:ext>
                </a:extLst>
              </p:cNvPr>
              <p:cNvSpPr/>
              <p:nvPr/>
            </p:nvSpPr>
            <p:spPr>
              <a:xfrm>
                <a:off x="7941906" y="2148821"/>
                <a:ext cx="1525428" cy="1561756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48" name="자유형 72">
                <a:extLst>
                  <a:ext uri="{FF2B5EF4-FFF2-40B4-BE49-F238E27FC236}">
                    <a16:creationId xmlns:a16="http://schemas.microsoft.com/office/drawing/2014/main" id="{4057CC87-43EB-4D90-8D6B-5F7C674E1B01}"/>
                  </a:ext>
                </a:extLst>
              </p:cNvPr>
              <p:cNvSpPr/>
              <p:nvPr/>
            </p:nvSpPr>
            <p:spPr>
              <a:xfrm>
                <a:off x="8061695" y="2263723"/>
                <a:ext cx="1305915" cy="1337013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64FC7E-5CB1-41AA-BBA5-46013D77E5A8}"/>
                  </a:ext>
                </a:extLst>
              </p:cNvPr>
              <p:cNvSpPr txBox="1"/>
              <p:nvPr/>
            </p:nvSpPr>
            <p:spPr>
              <a:xfrm>
                <a:off x="8248925" y="2747235"/>
                <a:ext cx="1238472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시리즈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BAEF670-0432-4B1F-92E4-6DC3EED43C9C}"/>
                  </a:ext>
                </a:extLst>
              </p:cNvPr>
              <p:cNvSpPr txBox="1"/>
              <p:nvPr/>
            </p:nvSpPr>
            <p:spPr>
              <a:xfrm>
                <a:off x="8315573" y="3887349"/>
                <a:ext cx="834771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범주형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5EC405-7D6F-4850-88FB-3FE315292B3B}"/>
                  </a:ext>
                </a:extLst>
              </p:cNvPr>
              <p:cNvSpPr txBox="1"/>
              <p:nvPr/>
            </p:nvSpPr>
            <p:spPr>
              <a:xfrm>
                <a:off x="10234036" y="2729883"/>
                <a:ext cx="948597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등급</a:t>
                </a:r>
              </a:p>
            </p:txBody>
          </p:sp>
          <p:sp>
            <p:nvSpPr>
              <p:cNvPr id="52" name="자유형 64">
                <a:extLst>
                  <a:ext uri="{FF2B5EF4-FFF2-40B4-BE49-F238E27FC236}">
                    <a16:creationId xmlns:a16="http://schemas.microsoft.com/office/drawing/2014/main" id="{D5AFA8D9-1AE0-4317-836D-51206D53E224}"/>
                  </a:ext>
                </a:extLst>
              </p:cNvPr>
              <p:cNvSpPr/>
              <p:nvPr/>
            </p:nvSpPr>
            <p:spPr>
              <a:xfrm>
                <a:off x="9756608" y="2148821"/>
                <a:ext cx="1525429" cy="1561756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53" name="자유형 65">
                <a:extLst>
                  <a:ext uri="{FF2B5EF4-FFF2-40B4-BE49-F238E27FC236}">
                    <a16:creationId xmlns:a16="http://schemas.microsoft.com/office/drawing/2014/main" id="{7FB42755-1F43-42A8-9C46-88C1C347A4BF}"/>
                  </a:ext>
                </a:extLst>
              </p:cNvPr>
              <p:cNvSpPr/>
              <p:nvPr/>
            </p:nvSpPr>
            <p:spPr>
              <a:xfrm>
                <a:off x="9876395" y="2263723"/>
                <a:ext cx="1305913" cy="1337013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66C2A6-81FA-42C8-9F6C-86638F0EF353}"/>
                </a:ext>
              </a:extLst>
            </p:cNvPr>
            <p:cNvSpPr txBox="1"/>
            <p:nvPr/>
          </p:nvSpPr>
          <p:spPr>
            <a:xfrm>
              <a:off x="8092107" y="531822"/>
              <a:ext cx="1054726" cy="42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변수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D9514F-4204-4BF7-8061-1D48FDF3542E}"/>
              </a:ext>
            </a:extLst>
          </p:cNvPr>
          <p:cNvSpPr txBox="1"/>
          <p:nvPr/>
        </p:nvSpPr>
        <p:spPr>
          <a:xfrm>
            <a:off x="637282" y="3951605"/>
            <a:ext cx="3401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킹스맨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: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골든서클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07C764-107E-4BD3-AB49-D59BC67CA6AA}"/>
              </a:ext>
            </a:extLst>
          </p:cNvPr>
          <p:cNvGrpSpPr/>
          <p:nvPr/>
        </p:nvGrpSpPr>
        <p:grpSpPr>
          <a:xfrm>
            <a:off x="806482" y="4658738"/>
            <a:ext cx="10248952" cy="1898680"/>
            <a:chOff x="673482" y="4658738"/>
            <a:chExt cx="10248952" cy="189868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9821A04-68AA-42DA-9ACA-FA1F6DA1B4DA}"/>
                </a:ext>
              </a:extLst>
            </p:cNvPr>
            <p:cNvGrpSpPr/>
            <p:nvPr/>
          </p:nvGrpSpPr>
          <p:grpSpPr>
            <a:xfrm>
              <a:off x="673482" y="4658738"/>
              <a:ext cx="10248952" cy="1898680"/>
              <a:chOff x="1912208" y="4838029"/>
              <a:chExt cx="10248952" cy="189868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627D083-3462-4CA6-BF9C-2CD0EEEF4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2208" y="4838029"/>
                <a:ext cx="1320849" cy="189868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C849521-B476-4B04-A697-E34155AEA9BB}"/>
                  </a:ext>
                </a:extLst>
              </p:cNvPr>
              <p:cNvSpPr/>
              <p:nvPr/>
            </p:nvSpPr>
            <p:spPr>
              <a:xfrm>
                <a:off x="3419061" y="5003321"/>
                <a:ext cx="6223703" cy="37166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5CF3FFD-BD9E-4B55-9334-65DE73C0FD4C}"/>
                  </a:ext>
                </a:extLst>
              </p:cNvPr>
              <p:cNvSpPr/>
              <p:nvPr/>
            </p:nvSpPr>
            <p:spPr>
              <a:xfrm>
                <a:off x="3419061" y="5602146"/>
                <a:ext cx="4128896" cy="37519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A380DBC-2740-4B09-91AA-BC8BC3488145}"/>
                  </a:ext>
                </a:extLst>
              </p:cNvPr>
              <p:cNvSpPr/>
              <p:nvPr/>
            </p:nvSpPr>
            <p:spPr>
              <a:xfrm>
                <a:off x="3419061" y="6191615"/>
                <a:ext cx="7153147" cy="33681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FA47513-9533-4046-9514-82978A077CAB}"/>
                  </a:ext>
                </a:extLst>
              </p:cNvPr>
              <p:cNvSpPr/>
              <p:nvPr/>
            </p:nvSpPr>
            <p:spPr>
              <a:xfrm>
                <a:off x="9726081" y="4980538"/>
                <a:ext cx="1476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4,589,040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 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D7EA960-DC53-438C-A5DA-437AC3383E03}"/>
                  </a:ext>
                </a:extLst>
              </p:cNvPr>
              <p:cNvSpPr/>
              <p:nvPr/>
            </p:nvSpPr>
            <p:spPr>
              <a:xfrm>
                <a:off x="10758212" y="6175357"/>
                <a:ext cx="1402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5,057,000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D9FB30C-0684-4ED1-A2C8-B99B8A098966}"/>
                  </a:ext>
                </a:extLst>
              </p:cNvPr>
              <p:cNvSpPr/>
              <p:nvPr/>
            </p:nvSpPr>
            <p:spPr>
              <a:xfrm>
                <a:off x="7733960" y="5586077"/>
                <a:ext cx="1402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3,308,414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2E6725-CF18-4CCE-945A-7F4774CE3F49}"/>
                </a:ext>
              </a:extLst>
            </p:cNvPr>
            <p:cNvSpPr txBox="1"/>
            <p:nvPr/>
          </p:nvSpPr>
          <p:spPr>
            <a:xfrm>
              <a:off x="2180335" y="4818058"/>
              <a:ext cx="2130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실제관객수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3E5F95-ABED-4E8B-A3DF-E90BD16C3FFD}"/>
                </a:ext>
              </a:extLst>
            </p:cNvPr>
            <p:cNvSpPr txBox="1"/>
            <p:nvPr/>
          </p:nvSpPr>
          <p:spPr>
            <a:xfrm>
              <a:off x="2165839" y="5452347"/>
              <a:ext cx="2130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회귀분석 관객수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0BD683E-2B3F-46C4-83C4-615962BBE91D}"/>
                </a:ext>
              </a:extLst>
            </p:cNvPr>
            <p:cNvSpPr txBox="1"/>
            <p:nvPr/>
          </p:nvSpPr>
          <p:spPr>
            <a:xfrm>
              <a:off x="2139487" y="6001323"/>
              <a:ext cx="2766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연휴 가중치 후 관객수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3E3B783-B3C3-4C08-92A9-34A065EE0F01}"/>
              </a:ext>
            </a:extLst>
          </p:cNvPr>
          <p:cNvSpPr txBox="1"/>
          <p:nvPr/>
        </p:nvSpPr>
        <p:spPr>
          <a:xfrm>
            <a:off x="10228776" y="6381483"/>
            <a:ext cx="2305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RMSE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467,960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15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1074510"/>
            <a:ext cx="96964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주의사항</a:t>
            </a:r>
            <a:endParaRPr lang="en-US" altLang="ko-KR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발표자의 무리수가 낯뜨거울 수 있습니다</a:t>
            </a:r>
            <a:endParaRPr lang="en-US" altLang="ko-KR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오래된 </a:t>
            </a:r>
            <a:r>
              <a:rPr lang="ko-KR" altLang="en-US" sz="3200" dirty="0" err="1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드립이</a:t>
            </a:r>
            <a:r>
              <a:rPr lang="ko-KR" altLang="en-US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난무할 수 있습니다</a:t>
            </a:r>
            <a:endParaRPr lang="en-US" altLang="ko-KR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# </a:t>
            </a:r>
            <a:r>
              <a:rPr lang="ko-KR" altLang="en-US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기대하시는 내용이 없을 수 있습니다</a:t>
            </a:r>
            <a:endParaRPr lang="en-US" altLang="ko-KR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91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A39EEB0-5F5B-4E29-A63B-57E6D6925A7B}"/>
              </a:ext>
            </a:extLst>
          </p:cNvPr>
          <p:cNvGrpSpPr/>
          <p:nvPr/>
        </p:nvGrpSpPr>
        <p:grpSpPr>
          <a:xfrm>
            <a:off x="307042" y="390700"/>
            <a:ext cx="5690390" cy="984885"/>
            <a:chOff x="307042" y="390700"/>
            <a:chExt cx="5690390" cy="984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4971CD-7231-4636-ABF1-7AE3B69B7293}"/>
                </a:ext>
              </a:extLst>
            </p:cNvPr>
            <p:cNvSpPr txBox="1"/>
            <p:nvPr/>
          </p:nvSpPr>
          <p:spPr>
            <a:xfrm>
              <a:off x="307042" y="390700"/>
              <a:ext cx="311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02.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관객수 예측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9DFF9-2D44-4679-A4A7-8658D1B6A206}"/>
                </a:ext>
              </a:extLst>
            </p:cNvPr>
            <p:cNvSpPr txBox="1"/>
            <p:nvPr/>
          </p:nvSpPr>
          <p:spPr>
            <a:xfrm>
              <a:off x="1175882" y="852365"/>
              <a:ext cx="482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실제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예측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DE927E-BC1F-4EBC-A375-3C2AE0DD3048}"/>
              </a:ext>
            </a:extLst>
          </p:cNvPr>
          <p:cNvGrpSpPr/>
          <p:nvPr/>
        </p:nvGrpSpPr>
        <p:grpSpPr>
          <a:xfrm>
            <a:off x="591218" y="3808073"/>
            <a:ext cx="10356822" cy="2734154"/>
            <a:chOff x="591218" y="3808073"/>
            <a:chExt cx="10356822" cy="27341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D9514F-4204-4BF7-8061-1D48FDF3542E}"/>
                </a:ext>
              </a:extLst>
            </p:cNvPr>
            <p:cNvSpPr txBox="1"/>
            <p:nvPr/>
          </p:nvSpPr>
          <p:spPr>
            <a:xfrm>
              <a:off x="591218" y="3808073"/>
              <a:ext cx="34012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남한산성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09B26BF-B976-4837-89FA-0F620654CF8F}"/>
                </a:ext>
              </a:extLst>
            </p:cNvPr>
            <p:cNvGrpSpPr/>
            <p:nvPr/>
          </p:nvGrpSpPr>
          <p:grpSpPr>
            <a:xfrm>
              <a:off x="754172" y="4605985"/>
              <a:ext cx="10193868" cy="1936242"/>
              <a:chOff x="1405664" y="4557478"/>
              <a:chExt cx="10193868" cy="1936242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CF63760-A8E6-4AB5-B03D-38D9DB05C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5664" y="4557478"/>
                <a:ext cx="1351653" cy="1936242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5ACD761-37CF-4A5C-B188-CD9F2F0C8F79}"/>
                  </a:ext>
                </a:extLst>
              </p:cNvPr>
              <p:cNvGrpSpPr/>
              <p:nvPr/>
            </p:nvGrpSpPr>
            <p:grpSpPr>
              <a:xfrm>
                <a:off x="2943320" y="4761025"/>
                <a:ext cx="8656212" cy="1602731"/>
                <a:chOff x="2943320" y="4761025"/>
                <a:chExt cx="8656212" cy="1602731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9821A04-68AA-42DA-9ACA-FA1F6DA1B4DA}"/>
                    </a:ext>
                  </a:extLst>
                </p:cNvPr>
                <p:cNvGrpSpPr/>
                <p:nvPr/>
              </p:nvGrpSpPr>
              <p:grpSpPr>
                <a:xfrm>
                  <a:off x="2943320" y="4776681"/>
                  <a:ext cx="7153148" cy="1587075"/>
                  <a:chOff x="3319310" y="5003321"/>
                  <a:chExt cx="7153148" cy="1587075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4C849521-B476-4B04-A697-E34155AEA9BB}"/>
                      </a:ext>
                    </a:extLst>
                  </p:cNvPr>
                  <p:cNvSpPr/>
                  <p:nvPr/>
                </p:nvSpPr>
                <p:spPr>
                  <a:xfrm>
                    <a:off x="3319311" y="5003321"/>
                    <a:ext cx="7153147" cy="338021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25CF3FFD-BD9E-4B55-9334-65DE73C0FD4C}"/>
                      </a:ext>
                    </a:extLst>
                  </p:cNvPr>
                  <p:cNvSpPr/>
                  <p:nvPr/>
                </p:nvSpPr>
                <p:spPr>
                  <a:xfrm>
                    <a:off x="3319310" y="5602146"/>
                    <a:ext cx="4147618" cy="377167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7A380DBC-2740-4B09-91AA-BC8BC3488145}"/>
                      </a:ext>
                    </a:extLst>
                  </p:cNvPr>
                  <p:cNvSpPr/>
                  <p:nvPr/>
                </p:nvSpPr>
                <p:spPr>
                  <a:xfrm>
                    <a:off x="3319311" y="6191615"/>
                    <a:ext cx="6774471" cy="398781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endParaRPr>
                  </a:p>
                </p:txBody>
              </p:sp>
            </p:grp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515DCEA5-B425-4C86-AD83-D38078589142}"/>
                    </a:ext>
                  </a:extLst>
                </p:cNvPr>
                <p:cNvSpPr/>
                <p:nvPr/>
              </p:nvSpPr>
              <p:spPr>
                <a:xfrm>
                  <a:off x="10199790" y="4761025"/>
                  <a:ext cx="13997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3,312,548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ACD2FD1-DD9D-4330-914C-0E32F8A88CEF}"/>
                    </a:ext>
                  </a:extLst>
                </p:cNvPr>
                <p:cNvSpPr/>
                <p:nvPr/>
              </p:nvSpPr>
              <p:spPr>
                <a:xfrm>
                  <a:off x="7258221" y="5383341"/>
                  <a:ext cx="14029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1,830,180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5D9964D2-34FE-4595-A721-BF7D3A8617E9}"/>
                    </a:ext>
                  </a:extLst>
                </p:cNvPr>
                <p:cNvSpPr/>
                <p:nvPr/>
              </p:nvSpPr>
              <p:spPr>
                <a:xfrm>
                  <a:off x="9900167" y="5974266"/>
                  <a:ext cx="14029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3,015,000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838CC2C-6FA5-4E66-9A40-183A56B6BF97}"/>
              </a:ext>
            </a:extLst>
          </p:cNvPr>
          <p:cNvGrpSpPr/>
          <p:nvPr/>
        </p:nvGrpSpPr>
        <p:grpSpPr>
          <a:xfrm>
            <a:off x="196898" y="1833429"/>
            <a:ext cx="6487064" cy="1588278"/>
            <a:chOff x="-1660186" y="1357909"/>
            <a:chExt cx="9636369" cy="158827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169F934-DF5B-42D2-BE8A-6A1B9575F428}"/>
                </a:ext>
              </a:extLst>
            </p:cNvPr>
            <p:cNvSpPr txBox="1"/>
            <p:nvPr/>
          </p:nvSpPr>
          <p:spPr>
            <a:xfrm>
              <a:off x="-51628" y="1357909"/>
              <a:ext cx="3645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데이터 셋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B7D8EA7-0B32-4689-BA1B-1F912A57F77F}"/>
                </a:ext>
              </a:extLst>
            </p:cNvPr>
            <p:cNvSpPr txBox="1"/>
            <p:nvPr/>
          </p:nvSpPr>
          <p:spPr>
            <a:xfrm>
              <a:off x="-1660186" y="2022857"/>
              <a:ext cx="96363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2014.01.01 ~2017.09.28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개봉 영화 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한국 상업영화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142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개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CD42E59-8953-45C2-8B31-ECA64CF6C862}"/>
              </a:ext>
            </a:extLst>
          </p:cNvPr>
          <p:cNvGrpSpPr/>
          <p:nvPr/>
        </p:nvGrpSpPr>
        <p:grpSpPr>
          <a:xfrm>
            <a:off x="6439446" y="1657212"/>
            <a:ext cx="4797780" cy="2272852"/>
            <a:chOff x="8092107" y="531822"/>
            <a:chExt cx="4809955" cy="20951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5736B80-E5AC-45F0-8D3F-DD192D639713}"/>
                </a:ext>
              </a:extLst>
            </p:cNvPr>
            <p:cNvGrpSpPr/>
            <p:nvPr/>
          </p:nvGrpSpPr>
          <p:grpSpPr>
            <a:xfrm>
              <a:off x="8319554" y="1250746"/>
              <a:ext cx="4582508" cy="1376195"/>
              <a:chOff x="2462753" y="2148821"/>
              <a:chExt cx="6914174" cy="210441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A768175-5647-4C17-865E-AA9CFF0D2B81}"/>
                  </a:ext>
                </a:extLst>
              </p:cNvPr>
              <p:cNvSpPr txBox="1"/>
              <p:nvPr/>
            </p:nvSpPr>
            <p:spPr>
              <a:xfrm>
                <a:off x="2796178" y="3927862"/>
                <a:ext cx="834771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연속형</a:t>
                </a:r>
              </a:p>
            </p:txBody>
          </p:sp>
          <p:sp>
            <p:nvSpPr>
              <p:cNvPr id="78" name="자유형 21">
                <a:extLst>
                  <a:ext uri="{FF2B5EF4-FFF2-40B4-BE49-F238E27FC236}">
                    <a16:creationId xmlns:a16="http://schemas.microsoft.com/office/drawing/2014/main" id="{1597127F-5B09-4264-B907-96CD35E32F84}"/>
                  </a:ext>
                </a:extLst>
              </p:cNvPr>
              <p:cNvSpPr/>
              <p:nvPr/>
            </p:nvSpPr>
            <p:spPr>
              <a:xfrm>
                <a:off x="2462753" y="2183325"/>
                <a:ext cx="1525429" cy="1561755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79" name="자유형 28">
                <a:extLst>
                  <a:ext uri="{FF2B5EF4-FFF2-40B4-BE49-F238E27FC236}">
                    <a16:creationId xmlns:a16="http://schemas.microsoft.com/office/drawing/2014/main" id="{994A014A-61CC-4B07-8270-0AE0B1419EC7}"/>
                  </a:ext>
                </a:extLst>
              </p:cNvPr>
              <p:cNvSpPr/>
              <p:nvPr/>
            </p:nvSpPr>
            <p:spPr>
              <a:xfrm>
                <a:off x="2582541" y="2298227"/>
                <a:ext cx="1305914" cy="1337013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983ACA-4401-4FE4-BEB0-88EF36DEAD08}"/>
                  </a:ext>
                </a:extLst>
              </p:cNvPr>
              <p:cNvSpPr txBox="1"/>
              <p:nvPr/>
            </p:nvSpPr>
            <p:spPr>
              <a:xfrm>
                <a:off x="2693857" y="2762899"/>
                <a:ext cx="2034223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감독지수</a:t>
                </a:r>
              </a:p>
            </p:txBody>
          </p:sp>
          <p:sp>
            <p:nvSpPr>
              <p:cNvPr id="81" name="자유형 47">
                <a:extLst>
                  <a:ext uri="{FF2B5EF4-FFF2-40B4-BE49-F238E27FC236}">
                    <a16:creationId xmlns:a16="http://schemas.microsoft.com/office/drawing/2014/main" id="{BF06F8DF-9A19-4266-8E7B-42277FB9BACE}"/>
                  </a:ext>
                </a:extLst>
              </p:cNvPr>
              <p:cNvSpPr/>
              <p:nvPr/>
            </p:nvSpPr>
            <p:spPr>
              <a:xfrm>
                <a:off x="4271757" y="2183325"/>
                <a:ext cx="1525429" cy="1561755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82" name="자유형 48">
                <a:extLst>
                  <a:ext uri="{FF2B5EF4-FFF2-40B4-BE49-F238E27FC236}">
                    <a16:creationId xmlns:a16="http://schemas.microsoft.com/office/drawing/2014/main" id="{91A0301E-2C48-45EF-A3F4-5F727F64B91F}"/>
                  </a:ext>
                </a:extLst>
              </p:cNvPr>
              <p:cNvSpPr/>
              <p:nvPr/>
            </p:nvSpPr>
            <p:spPr>
              <a:xfrm>
                <a:off x="4391545" y="2298227"/>
                <a:ext cx="1305914" cy="1337013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F6E5FF3-EFF0-4425-934E-0F9B0D2DC21E}"/>
                  </a:ext>
                </a:extLst>
              </p:cNvPr>
              <p:cNvSpPr txBox="1"/>
              <p:nvPr/>
            </p:nvSpPr>
            <p:spPr>
              <a:xfrm>
                <a:off x="4546839" y="2758051"/>
                <a:ext cx="1592105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배우지수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6E030B0-D08C-435B-96D8-F6DA8571AE4E}"/>
                  </a:ext>
                </a:extLst>
              </p:cNvPr>
              <p:cNvSpPr txBox="1"/>
              <p:nvPr/>
            </p:nvSpPr>
            <p:spPr>
              <a:xfrm>
                <a:off x="4620011" y="3919012"/>
                <a:ext cx="795600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연속형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DB4604A-59B1-45B1-99AD-9F035DC351A1}"/>
                  </a:ext>
                </a:extLst>
              </p:cNvPr>
              <p:cNvSpPr txBox="1"/>
              <p:nvPr/>
            </p:nvSpPr>
            <p:spPr>
              <a:xfrm>
                <a:off x="8253193" y="3919012"/>
                <a:ext cx="834771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범주형</a:t>
                </a:r>
              </a:p>
            </p:txBody>
          </p:sp>
          <p:sp>
            <p:nvSpPr>
              <p:cNvPr id="87" name="자유형 71">
                <a:extLst>
                  <a:ext uri="{FF2B5EF4-FFF2-40B4-BE49-F238E27FC236}">
                    <a16:creationId xmlns:a16="http://schemas.microsoft.com/office/drawing/2014/main" id="{79991447-F08A-4540-8BD7-3C61A7717EC7}"/>
                  </a:ext>
                </a:extLst>
              </p:cNvPr>
              <p:cNvSpPr/>
              <p:nvPr/>
            </p:nvSpPr>
            <p:spPr>
              <a:xfrm>
                <a:off x="6036797" y="2148821"/>
                <a:ext cx="1525429" cy="1561756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88" name="자유형 72">
                <a:extLst>
                  <a:ext uri="{FF2B5EF4-FFF2-40B4-BE49-F238E27FC236}">
                    <a16:creationId xmlns:a16="http://schemas.microsoft.com/office/drawing/2014/main" id="{6351EBFE-09A0-4B87-B869-B040C9F4F148}"/>
                  </a:ext>
                </a:extLst>
              </p:cNvPr>
              <p:cNvSpPr/>
              <p:nvPr/>
            </p:nvSpPr>
            <p:spPr>
              <a:xfrm>
                <a:off x="6156588" y="2263723"/>
                <a:ext cx="1305916" cy="1337012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EBF098-6960-438D-91CD-3193B2F2E21E}"/>
                  </a:ext>
                </a:extLst>
              </p:cNvPr>
              <p:cNvSpPr txBox="1"/>
              <p:nvPr/>
            </p:nvSpPr>
            <p:spPr>
              <a:xfrm>
                <a:off x="6372634" y="2733809"/>
                <a:ext cx="1238473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배급사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94FD925-3653-479A-8041-B62ED89D27B9}"/>
                  </a:ext>
                </a:extLst>
              </p:cNvPr>
              <p:cNvSpPr txBox="1"/>
              <p:nvPr/>
            </p:nvSpPr>
            <p:spPr>
              <a:xfrm>
                <a:off x="6410466" y="3887349"/>
                <a:ext cx="834771" cy="32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600" b="1">
                    <a:solidFill>
                      <a:srgbClr val="BEBFC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범주형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DB61B0F-3E00-4DB5-BE41-8A53F1865096}"/>
                  </a:ext>
                </a:extLst>
              </p:cNvPr>
              <p:cNvSpPr txBox="1"/>
              <p:nvPr/>
            </p:nvSpPr>
            <p:spPr>
              <a:xfrm>
                <a:off x="8300108" y="2729883"/>
                <a:ext cx="948598" cy="390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장르</a:t>
                </a:r>
              </a:p>
            </p:txBody>
          </p:sp>
          <p:sp>
            <p:nvSpPr>
              <p:cNvPr id="92" name="자유형 64">
                <a:extLst>
                  <a:ext uri="{FF2B5EF4-FFF2-40B4-BE49-F238E27FC236}">
                    <a16:creationId xmlns:a16="http://schemas.microsoft.com/office/drawing/2014/main" id="{90CE50FE-5846-4A9D-B7E9-20F1170AE4A7}"/>
                  </a:ext>
                </a:extLst>
              </p:cNvPr>
              <p:cNvSpPr/>
              <p:nvPr/>
            </p:nvSpPr>
            <p:spPr>
              <a:xfrm>
                <a:off x="7851498" y="2148821"/>
                <a:ext cx="1525429" cy="1561756"/>
              </a:xfrm>
              <a:custGeom>
                <a:avLst/>
                <a:gdLst>
                  <a:gd name="connsiteX0" fmla="*/ 927750 w 1826541"/>
                  <a:gd name="connsiteY0" fmla="*/ 24 h 2834420"/>
                  <a:gd name="connsiteX1" fmla="*/ 1095178 w 1826541"/>
                  <a:gd name="connsiteY1" fmla="*/ 72212 h 2834420"/>
                  <a:gd name="connsiteX2" fmla="*/ 1759196 w 1826541"/>
                  <a:gd name="connsiteY2" fmla="*/ 755604 h 2834420"/>
                  <a:gd name="connsiteX3" fmla="*/ 1822834 w 1826541"/>
                  <a:gd name="connsiteY3" fmla="*/ 879481 h 2834420"/>
                  <a:gd name="connsiteX4" fmla="*/ 1824138 w 1826541"/>
                  <a:gd name="connsiteY4" fmla="*/ 895505 h 2834420"/>
                  <a:gd name="connsiteX5" fmla="*/ 1824599 w 1826541"/>
                  <a:gd name="connsiteY5" fmla="*/ 895505 h 2834420"/>
                  <a:gd name="connsiteX6" fmla="*/ 1824599 w 1826541"/>
                  <a:gd name="connsiteY6" fmla="*/ 901172 h 2834420"/>
                  <a:gd name="connsiteX7" fmla="*/ 1826541 w 1826541"/>
                  <a:gd name="connsiteY7" fmla="*/ 925038 h 2834420"/>
                  <a:gd name="connsiteX8" fmla="*/ 1824599 w 1826541"/>
                  <a:gd name="connsiteY8" fmla="*/ 942630 h 2834420"/>
                  <a:gd name="connsiteX9" fmla="*/ 1824599 w 1826541"/>
                  <a:gd name="connsiteY9" fmla="*/ 1911739 h 2834420"/>
                  <a:gd name="connsiteX10" fmla="*/ 1826541 w 1826541"/>
                  <a:gd name="connsiteY10" fmla="*/ 1935605 h 2834420"/>
                  <a:gd name="connsiteX11" fmla="*/ 1754353 w 1826541"/>
                  <a:gd name="connsiteY11" fmla="*/ 2103033 h 2834420"/>
                  <a:gd name="connsiteX12" fmla="*/ 1070961 w 1826541"/>
                  <a:gd name="connsiteY12" fmla="*/ 2767051 h 2834420"/>
                  <a:gd name="connsiteX13" fmla="*/ 734099 w 1826541"/>
                  <a:gd name="connsiteY13" fmla="*/ 2762208 h 2834420"/>
                  <a:gd name="connsiteX14" fmla="*/ 70081 w 1826541"/>
                  <a:gd name="connsiteY14" fmla="*/ 2078816 h 2834420"/>
                  <a:gd name="connsiteX15" fmla="*/ 6443 w 1826541"/>
                  <a:gd name="connsiteY15" fmla="*/ 1954939 h 2834420"/>
                  <a:gd name="connsiteX16" fmla="*/ 4837 w 1826541"/>
                  <a:gd name="connsiteY16" fmla="*/ 1935194 h 2834420"/>
                  <a:gd name="connsiteX17" fmla="*/ 0 w 1826541"/>
                  <a:gd name="connsiteY17" fmla="*/ 1935194 h 2834420"/>
                  <a:gd name="connsiteX18" fmla="*/ 0 w 1826541"/>
                  <a:gd name="connsiteY18" fmla="*/ 895505 h 2834420"/>
                  <a:gd name="connsiteX19" fmla="*/ 3102 w 1826541"/>
                  <a:gd name="connsiteY19" fmla="*/ 895505 h 2834420"/>
                  <a:gd name="connsiteX20" fmla="*/ 7751 w 1826541"/>
                  <a:gd name="connsiteY20" fmla="*/ 853383 h 2834420"/>
                  <a:gd name="connsiteX21" fmla="*/ 74925 w 1826541"/>
                  <a:gd name="connsiteY21" fmla="*/ 731387 h 2834420"/>
                  <a:gd name="connsiteX22" fmla="*/ 758316 w 1826541"/>
                  <a:gd name="connsiteY22" fmla="*/ 67369 h 2834420"/>
                  <a:gd name="connsiteX23" fmla="*/ 927750 w 1826541"/>
                  <a:gd name="connsiteY23" fmla="*/ 24 h 283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541" h="2834420">
                    <a:moveTo>
                      <a:pt x="927750" y="24"/>
                    </a:moveTo>
                    <a:cubicBezTo>
                      <a:pt x="988710" y="901"/>
                      <a:pt x="1049336" y="25033"/>
                      <a:pt x="1095178" y="72212"/>
                    </a:cubicBezTo>
                    <a:lnTo>
                      <a:pt x="1759196" y="755604"/>
                    </a:lnTo>
                    <a:cubicBezTo>
                      <a:pt x="1793578" y="790989"/>
                      <a:pt x="1814761" y="834313"/>
                      <a:pt x="1822834" y="879481"/>
                    </a:cubicBezTo>
                    <a:lnTo>
                      <a:pt x="1824138" y="895505"/>
                    </a:lnTo>
                    <a:lnTo>
                      <a:pt x="1824599" y="895505"/>
                    </a:lnTo>
                    <a:lnTo>
                      <a:pt x="1824599" y="901172"/>
                    </a:lnTo>
                    <a:lnTo>
                      <a:pt x="1826541" y="925038"/>
                    </a:lnTo>
                    <a:lnTo>
                      <a:pt x="1824599" y="942630"/>
                    </a:lnTo>
                    <a:lnTo>
                      <a:pt x="1824599" y="1911739"/>
                    </a:lnTo>
                    <a:lnTo>
                      <a:pt x="1826541" y="1935605"/>
                    </a:lnTo>
                    <a:cubicBezTo>
                      <a:pt x="1825664" y="1996565"/>
                      <a:pt x="1801532" y="2057191"/>
                      <a:pt x="1754353" y="2103033"/>
                    </a:cubicBezTo>
                    <a:lnTo>
                      <a:pt x="1070961" y="2767051"/>
                    </a:lnTo>
                    <a:cubicBezTo>
                      <a:pt x="976602" y="2858735"/>
                      <a:pt x="825783" y="2856567"/>
                      <a:pt x="734099" y="2762208"/>
                    </a:cubicBezTo>
                    <a:lnTo>
                      <a:pt x="70081" y="2078816"/>
                    </a:lnTo>
                    <a:cubicBezTo>
                      <a:pt x="35700" y="2043431"/>
                      <a:pt x="14516" y="2000107"/>
                      <a:pt x="6443" y="1954939"/>
                    </a:cubicBezTo>
                    <a:lnTo>
                      <a:pt x="4837" y="1935194"/>
                    </a:lnTo>
                    <a:lnTo>
                      <a:pt x="0" y="1935194"/>
                    </a:lnTo>
                    <a:lnTo>
                      <a:pt x="0" y="895505"/>
                    </a:lnTo>
                    <a:lnTo>
                      <a:pt x="3102" y="895505"/>
                    </a:lnTo>
                    <a:lnTo>
                      <a:pt x="7751" y="853383"/>
                    </a:lnTo>
                    <a:cubicBezTo>
                      <a:pt x="17120" y="808466"/>
                      <a:pt x="39540" y="765768"/>
                      <a:pt x="74925" y="731387"/>
                    </a:cubicBezTo>
                    <a:lnTo>
                      <a:pt x="758316" y="67369"/>
                    </a:lnTo>
                    <a:cubicBezTo>
                      <a:pt x="805496" y="21527"/>
                      <a:pt x="866790" y="-852"/>
                      <a:pt x="927750" y="24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93" name="자유형 65">
                <a:extLst>
                  <a:ext uri="{FF2B5EF4-FFF2-40B4-BE49-F238E27FC236}">
                    <a16:creationId xmlns:a16="http://schemas.microsoft.com/office/drawing/2014/main" id="{7FA31939-3471-4AF0-846C-DE0C471C2135}"/>
                  </a:ext>
                </a:extLst>
              </p:cNvPr>
              <p:cNvSpPr/>
              <p:nvPr/>
            </p:nvSpPr>
            <p:spPr>
              <a:xfrm>
                <a:off x="7971283" y="2263723"/>
                <a:ext cx="1305914" cy="1337012"/>
              </a:xfrm>
              <a:custGeom>
                <a:avLst/>
                <a:gdLst>
                  <a:gd name="connsiteX0" fmla="*/ 925380 w 1826541"/>
                  <a:gd name="connsiteY0" fmla="*/ 177814 h 2173295"/>
                  <a:gd name="connsiteX1" fmla="*/ 783669 w 1826541"/>
                  <a:gd name="connsiteY1" fmla="*/ 221002 h 2173295"/>
                  <a:gd name="connsiteX2" fmla="*/ 212096 w 1826541"/>
                  <a:gd name="connsiteY2" fmla="*/ 646833 h 2173295"/>
                  <a:gd name="connsiteX3" fmla="*/ 155913 w 1826541"/>
                  <a:gd name="connsiteY3" fmla="*/ 725068 h 2173295"/>
                  <a:gd name="connsiteX4" fmla="*/ 152025 w 1826541"/>
                  <a:gd name="connsiteY4" fmla="*/ 752081 h 2173295"/>
                  <a:gd name="connsiteX5" fmla="*/ 149430 w 1826541"/>
                  <a:gd name="connsiteY5" fmla="*/ 752081 h 2173295"/>
                  <a:gd name="connsiteX6" fmla="*/ 149430 w 1826541"/>
                  <a:gd name="connsiteY6" fmla="*/ 1418827 h 2173295"/>
                  <a:gd name="connsiteX7" fmla="*/ 153476 w 1826541"/>
                  <a:gd name="connsiteY7" fmla="*/ 1418827 h 2173295"/>
                  <a:gd name="connsiteX8" fmla="*/ 154819 w 1826541"/>
                  <a:gd name="connsiteY8" fmla="*/ 1431489 h 2173295"/>
                  <a:gd name="connsiteX9" fmla="*/ 208044 w 1826541"/>
                  <a:gd name="connsiteY9" fmla="*/ 1510931 h 2173295"/>
                  <a:gd name="connsiteX10" fmla="*/ 763415 w 1826541"/>
                  <a:gd name="connsiteY10" fmla="*/ 1949186 h 2173295"/>
                  <a:gd name="connsiteX11" fmla="*/ 1045159 w 1826541"/>
                  <a:gd name="connsiteY11" fmla="*/ 1952292 h 2173295"/>
                  <a:gd name="connsiteX12" fmla="*/ 1616733 w 1826541"/>
                  <a:gd name="connsiteY12" fmla="*/ 1526461 h 2173295"/>
                  <a:gd name="connsiteX13" fmla="*/ 1677109 w 1826541"/>
                  <a:gd name="connsiteY13" fmla="*/ 1419091 h 2173295"/>
                  <a:gd name="connsiteX14" fmla="*/ 1675485 w 1826541"/>
                  <a:gd name="connsiteY14" fmla="*/ 1403786 h 2173295"/>
                  <a:gd name="connsiteX15" fmla="*/ 1675485 w 1826541"/>
                  <a:gd name="connsiteY15" fmla="*/ 782302 h 2173295"/>
                  <a:gd name="connsiteX16" fmla="*/ 1677109 w 1826541"/>
                  <a:gd name="connsiteY16" fmla="*/ 771020 h 2173295"/>
                  <a:gd name="connsiteX17" fmla="*/ 1675485 w 1826541"/>
                  <a:gd name="connsiteY17" fmla="*/ 755715 h 2173295"/>
                  <a:gd name="connsiteX18" fmla="*/ 1675485 w 1826541"/>
                  <a:gd name="connsiteY18" fmla="*/ 752081 h 2173295"/>
                  <a:gd name="connsiteX19" fmla="*/ 1675099 w 1826541"/>
                  <a:gd name="connsiteY19" fmla="*/ 752081 h 2173295"/>
                  <a:gd name="connsiteX20" fmla="*/ 1674009 w 1826541"/>
                  <a:gd name="connsiteY20" fmla="*/ 741805 h 2173295"/>
                  <a:gd name="connsiteX21" fmla="*/ 1620783 w 1826541"/>
                  <a:gd name="connsiteY21" fmla="*/ 662363 h 2173295"/>
                  <a:gd name="connsiteX22" fmla="*/ 1065413 w 1826541"/>
                  <a:gd name="connsiteY22" fmla="*/ 224108 h 2173295"/>
                  <a:gd name="connsiteX23" fmla="*/ 925380 w 1826541"/>
                  <a:gd name="connsiteY23" fmla="*/ 177814 h 2173295"/>
                  <a:gd name="connsiteX24" fmla="*/ 927750 w 1826541"/>
                  <a:gd name="connsiteY24" fmla="*/ 18 h 2173295"/>
                  <a:gd name="connsiteX25" fmla="*/ 1095178 w 1826541"/>
                  <a:gd name="connsiteY25" fmla="*/ 55369 h 2173295"/>
                  <a:gd name="connsiteX26" fmla="*/ 1759196 w 1826541"/>
                  <a:gd name="connsiteY26" fmla="*/ 579360 h 2173295"/>
                  <a:gd name="connsiteX27" fmla="*/ 1822834 w 1826541"/>
                  <a:gd name="connsiteY27" fmla="*/ 674343 h 2173295"/>
                  <a:gd name="connsiteX28" fmla="*/ 1824138 w 1826541"/>
                  <a:gd name="connsiteY28" fmla="*/ 686630 h 2173295"/>
                  <a:gd name="connsiteX29" fmla="*/ 1824599 w 1826541"/>
                  <a:gd name="connsiteY29" fmla="*/ 686630 h 2173295"/>
                  <a:gd name="connsiteX30" fmla="*/ 1824599 w 1826541"/>
                  <a:gd name="connsiteY30" fmla="*/ 690975 h 2173295"/>
                  <a:gd name="connsiteX31" fmla="*/ 1826541 w 1826541"/>
                  <a:gd name="connsiteY31" fmla="*/ 709274 h 2173295"/>
                  <a:gd name="connsiteX32" fmla="*/ 1824599 w 1826541"/>
                  <a:gd name="connsiteY32" fmla="*/ 722763 h 2173295"/>
                  <a:gd name="connsiteX33" fmla="*/ 1824599 w 1826541"/>
                  <a:gd name="connsiteY33" fmla="*/ 1465828 h 2173295"/>
                  <a:gd name="connsiteX34" fmla="*/ 1826541 w 1826541"/>
                  <a:gd name="connsiteY34" fmla="*/ 1484128 h 2173295"/>
                  <a:gd name="connsiteX35" fmla="*/ 1754353 w 1826541"/>
                  <a:gd name="connsiteY35" fmla="*/ 1612503 h 2173295"/>
                  <a:gd name="connsiteX36" fmla="*/ 1070961 w 1826541"/>
                  <a:gd name="connsiteY36" fmla="*/ 2121640 h 2173295"/>
                  <a:gd name="connsiteX37" fmla="*/ 734099 w 1826541"/>
                  <a:gd name="connsiteY37" fmla="*/ 2117926 h 2173295"/>
                  <a:gd name="connsiteX38" fmla="*/ 70081 w 1826541"/>
                  <a:gd name="connsiteY38" fmla="*/ 1593935 h 2173295"/>
                  <a:gd name="connsiteX39" fmla="*/ 6443 w 1826541"/>
                  <a:gd name="connsiteY39" fmla="*/ 1498952 h 2173295"/>
                  <a:gd name="connsiteX40" fmla="*/ 4837 w 1826541"/>
                  <a:gd name="connsiteY40" fmla="*/ 1483813 h 2173295"/>
                  <a:gd name="connsiteX41" fmla="*/ 0 w 1826541"/>
                  <a:gd name="connsiteY41" fmla="*/ 1483813 h 2173295"/>
                  <a:gd name="connsiteX42" fmla="*/ 0 w 1826541"/>
                  <a:gd name="connsiteY42" fmla="*/ 686630 h 2173295"/>
                  <a:gd name="connsiteX43" fmla="*/ 3102 w 1826541"/>
                  <a:gd name="connsiteY43" fmla="*/ 686630 h 2173295"/>
                  <a:gd name="connsiteX44" fmla="*/ 7751 w 1826541"/>
                  <a:gd name="connsiteY44" fmla="*/ 654333 h 2173295"/>
                  <a:gd name="connsiteX45" fmla="*/ 74925 w 1826541"/>
                  <a:gd name="connsiteY45" fmla="*/ 560792 h 2173295"/>
                  <a:gd name="connsiteX46" fmla="*/ 758316 w 1826541"/>
                  <a:gd name="connsiteY46" fmla="*/ 51655 h 2173295"/>
                  <a:gd name="connsiteX47" fmla="*/ 927750 w 1826541"/>
                  <a:gd name="connsiteY47" fmla="*/ 18 h 217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6541" h="2173295">
                    <a:moveTo>
                      <a:pt x="925380" y="177814"/>
                    </a:moveTo>
                    <a:cubicBezTo>
                      <a:pt x="874394" y="177253"/>
                      <a:pt x="823129" y="191604"/>
                      <a:pt x="783669" y="221002"/>
                    </a:cubicBezTo>
                    <a:lnTo>
                      <a:pt x="212096" y="646833"/>
                    </a:lnTo>
                    <a:cubicBezTo>
                      <a:pt x="182501" y="668881"/>
                      <a:pt x="163749" y="696263"/>
                      <a:pt x="155913" y="725068"/>
                    </a:cubicBezTo>
                    <a:lnTo>
                      <a:pt x="152025" y="752081"/>
                    </a:lnTo>
                    <a:lnTo>
                      <a:pt x="149430" y="752081"/>
                    </a:lnTo>
                    <a:lnTo>
                      <a:pt x="149430" y="1418827"/>
                    </a:lnTo>
                    <a:lnTo>
                      <a:pt x="153476" y="1418827"/>
                    </a:lnTo>
                    <a:lnTo>
                      <a:pt x="154819" y="1431489"/>
                    </a:lnTo>
                    <a:cubicBezTo>
                      <a:pt x="161571" y="1460455"/>
                      <a:pt x="179289" y="1488239"/>
                      <a:pt x="208044" y="1510931"/>
                    </a:cubicBezTo>
                    <a:lnTo>
                      <a:pt x="763415" y="1949186"/>
                    </a:lnTo>
                    <a:cubicBezTo>
                      <a:pt x="840097" y="2009698"/>
                      <a:pt x="966239" y="2011088"/>
                      <a:pt x="1045159" y="1952292"/>
                    </a:cubicBezTo>
                    <a:lnTo>
                      <a:pt x="1616733" y="1526461"/>
                    </a:lnTo>
                    <a:cubicBezTo>
                      <a:pt x="1656192" y="1497063"/>
                      <a:pt x="1676376" y="1458184"/>
                      <a:pt x="1677109" y="1419091"/>
                    </a:cubicBezTo>
                    <a:lnTo>
                      <a:pt x="1675485" y="1403786"/>
                    </a:lnTo>
                    <a:lnTo>
                      <a:pt x="1675485" y="782302"/>
                    </a:lnTo>
                    <a:lnTo>
                      <a:pt x="1677109" y="771020"/>
                    </a:lnTo>
                    <a:lnTo>
                      <a:pt x="1675485" y="755715"/>
                    </a:lnTo>
                    <a:lnTo>
                      <a:pt x="1675485" y="752081"/>
                    </a:lnTo>
                    <a:lnTo>
                      <a:pt x="1675099" y="752081"/>
                    </a:lnTo>
                    <a:lnTo>
                      <a:pt x="1674009" y="741805"/>
                    </a:lnTo>
                    <a:cubicBezTo>
                      <a:pt x="1667257" y="712839"/>
                      <a:pt x="1649540" y="685055"/>
                      <a:pt x="1620783" y="662363"/>
                    </a:cubicBezTo>
                    <a:lnTo>
                      <a:pt x="1065413" y="224108"/>
                    </a:lnTo>
                    <a:cubicBezTo>
                      <a:pt x="1027072" y="193853"/>
                      <a:pt x="976366" y="178377"/>
                      <a:pt x="925380" y="177814"/>
                    </a:cubicBezTo>
                    <a:close/>
                    <a:moveTo>
                      <a:pt x="927750" y="18"/>
                    </a:moveTo>
                    <a:cubicBezTo>
                      <a:pt x="988710" y="691"/>
                      <a:pt x="1049336" y="19194"/>
                      <a:pt x="1095178" y="55369"/>
                    </a:cubicBezTo>
                    <a:lnTo>
                      <a:pt x="1759196" y="579360"/>
                    </a:lnTo>
                    <a:cubicBezTo>
                      <a:pt x="1793578" y="606492"/>
                      <a:pt x="1814761" y="639711"/>
                      <a:pt x="1822834" y="674343"/>
                    </a:cubicBezTo>
                    <a:lnTo>
                      <a:pt x="1824138" y="686630"/>
                    </a:lnTo>
                    <a:lnTo>
                      <a:pt x="1824599" y="686630"/>
                    </a:lnTo>
                    <a:lnTo>
                      <a:pt x="1824599" y="690975"/>
                    </a:lnTo>
                    <a:lnTo>
                      <a:pt x="1826541" y="709274"/>
                    </a:lnTo>
                    <a:lnTo>
                      <a:pt x="1824599" y="722763"/>
                    </a:lnTo>
                    <a:lnTo>
                      <a:pt x="1824599" y="1465828"/>
                    </a:lnTo>
                    <a:lnTo>
                      <a:pt x="1826541" y="1484128"/>
                    </a:lnTo>
                    <a:cubicBezTo>
                      <a:pt x="1825664" y="1530869"/>
                      <a:pt x="1801532" y="1577354"/>
                      <a:pt x="1754353" y="1612503"/>
                    </a:cubicBezTo>
                    <a:lnTo>
                      <a:pt x="1070961" y="2121640"/>
                    </a:lnTo>
                    <a:cubicBezTo>
                      <a:pt x="976602" y="2191939"/>
                      <a:pt x="825783" y="2190276"/>
                      <a:pt x="734099" y="2117926"/>
                    </a:cubicBezTo>
                    <a:lnTo>
                      <a:pt x="70081" y="1593935"/>
                    </a:lnTo>
                    <a:cubicBezTo>
                      <a:pt x="35700" y="1566803"/>
                      <a:pt x="14516" y="1533585"/>
                      <a:pt x="6443" y="1498952"/>
                    </a:cubicBezTo>
                    <a:lnTo>
                      <a:pt x="4837" y="1483813"/>
                    </a:lnTo>
                    <a:lnTo>
                      <a:pt x="0" y="1483813"/>
                    </a:lnTo>
                    <a:lnTo>
                      <a:pt x="0" y="686630"/>
                    </a:lnTo>
                    <a:lnTo>
                      <a:pt x="3102" y="686630"/>
                    </a:lnTo>
                    <a:lnTo>
                      <a:pt x="7751" y="654333"/>
                    </a:lnTo>
                    <a:cubicBezTo>
                      <a:pt x="17120" y="619892"/>
                      <a:pt x="39540" y="587154"/>
                      <a:pt x="74925" y="560792"/>
                    </a:cubicBezTo>
                    <a:lnTo>
                      <a:pt x="758316" y="51655"/>
                    </a:lnTo>
                    <a:cubicBezTo>
                      <a:pt x="805496" y="16506"/>
                      <a:pt x="866790" y="-653"/>
                      <a:pt x="927750" y="1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4C2BDB-DD05-42D6-A8B1-F31F604BF07B}"/>
                </a:ext>
              </a:extLst>
            </p:cNvPr>
            <p:cNvSpPr txBox="1"/>
            <p:nvPr/>
          </p:nvSpPr>
          <p:spPr>
            <a:xfrm>
              <a:off x="8092107" y="531822"/>
              <a:ext cx="1054726" cy="42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변수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7F07EAC-BB03-40E3-AD69-A21E5E3DDC47}"/>
              </a:ext>
            </a:extLst>
          </p:cNvPr>
          <p:cNvSpPr txBox="1"/>
          <p:nvPr/>
        </p:nvSpPr>
        <p:spPr>
          <a:xfrm>
            <a:off x="2280085" y="4818058"/>
            <a:ext cx="213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실제관객수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EF9B54E-4321-4027-8A1D-376EA470568B}"/>
              </a:ext>
            </a:extLst>
          </p:cNvPr>
          <p:cNvSpPr txBox="1"/>
          <p:nvPr/>
        </p:nvSpPr>
        <p:spPr>
          <a:xfrm>
            <a:off x="2265589" y="5452347"/>
            <a:ext cx="213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회귀분석 관객수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E816CA3-42BC-4280-A943-590446D77096}"/>
              </a:ext>
            </a:extLst>
          </p:cNvPr>
          <p:cNvSpPr txBox="1"/>
          <p:nvPr/>
        </p:nvSpPr>
        <p:spPr>
          <a:xfrm>
            <a:off x="2239237" y="6001323"/>
            <a:ext cx="27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연휴 가중치 후 관객수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1B49F-803E-4C35-846D-44FE75AC1082}"/>
              </a:ext>
            </a:extLst>
          </p:cNvPr>
          <p:cNvSpPr txBox="1"/>
          <p:nvPr/>
        </p:nvSpPr>
        <p:spPr>
          <a:xfrm>
            <a:off x="10228776" y="6381483"/>
            <a:ext cx="2305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RMSE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297,548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941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A39EEB0-5F5B-4E29-A63B-57E6D6925A7B}"/>
              </a:ext>
            </a:extLst>
          </p:cNvPr>
          <p:cNvGrpSpPr/>
          <p:nvPr/>
        </p:nvGrpSpPr>
        <p:grpSpPr>
          <a:xfrm>
            <a:off x="387862" y="276348"/>
            <a:ext cx="5690390" cy="984885"/>
            <a:chOff x="307042" y="390700"/>
            <a:chExt cx="5690390" cy="984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4971CD-7231-4636-ABF1-7AE3B69B7293}"/>
                </a:ext>
              </a:extLst>
            </p:cNvPr>
            <p:cNvSpPr txBox="1"/>
            <p:nvPr/>
          </p:nvSpPr>
          <p:spPr>
            <a:xfrm>
              <a:off x="307042" y="390700"/>
              <a:ext cx="311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02.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관객수 예측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9DFF9-2D44-4679-A4A7-8658D1B6A206}"/>
                </a:ext>
              </a:extLst>
            </p:cNvPr>
            <p:cNvSpPr txBox="1"/>
            <p:nvPr/>
          </p:nvSpPr>
          <p:spPr>
            <a:xfrm>
              <a:off x="1175882" y="852365"/>
              <a:ext cx="482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실제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예측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E19297C-39C0-4010-9A1A-BA1A62F5056D}"/>
              </a:ext>
            </a:extLst>
          </p:cNvPr>
          <p:cNvGrpSpPr/>
          <p:nvPr/>
        </p:nvGrpSpPr>
        <p:grpSpPr>
          <a:xfrm>
            <a:off x="344079" y="1901492"/>
            <a:ext cx="6311603" cy="1968434"/>
            <a:chOff x="1513356" y="1392838"/>
            <a:chExt cx="6311603" cy="19684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61B65A-4E9A-4158-9554-7E88E3750993}"/>
                </a:ext>
              </a:extLst>
            </p:cNvPr>
            <p:cNvSpPr txBox="1"/>
            <p:nvPr/>
          </p:nvSpPr>
          <p:spPr>
            <a:xfrm>
              <a:off x="2474772" y="1392838"/>
              <a:ext cx="1534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데이터 셋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2F06F6-CC85-4F68-B73E-9B08929CFDFF}"/>
                </a:ext>
              </a:extLst>
            </p:cNvPr>
            <p:cNvSpPr txBox="1"/>
            <p:nvPr/>
          </p:nvSpPr>
          <p:spPr>
            <a:xfrm>
              <a:off x="1513356" y="2022444"/>
              <a:ext cx="6311603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2014.01.01 ~2017.09.28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개봉 영화 중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전체관람가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 시리즈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애니메이션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38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개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1685BDD-B510-4196-841B-2B5B18F0E35B}"/>
              </a:ext>
            </a:extLst>
          </p:cNvPr>
          <p:cNvGrpSpPr/>
          <p:nvPr/>
        </p:nvGrpSpPr>
        <p:grpSpPr>
          <a:xfrm>
            <a:off x="6844554" y="1641310"/>
            <a:ext cx="5347446" cy="2484546"/>
            <a:chOff x="7397127" y="787483"/>
            <a:chExt cx="5893502" cy="24845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66C2A6-81FA-42C8-9F6C-86638F0EF353}"/>
                </a:ext>
              </a:extLst>
            </p:cNvPr>
            <p:cNvSpPr txBox="1"/>
            <p:nvPr/>
          </p:nvSpPr>
          <p:spPr>
            <a:xfrm>
              <a:off x="7397127" y="787483"/>
              <a:ext cx="1054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FF0000"/>
                  </a:highlight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변수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99E53BA-DA93-4453-AC12-504E1F776AED}"/>
                </a:ext>
              </a:extLst>
            </p:cNvPr>
            <p:cNvGrpSpPr/>
            <p:nvPr/>
          </p:nvGrpSpPr>
          <p:grpSpPr>
            <a:xfrm>
              <a:off x="7863240" y="1371780"/>
              <a:ext cx="5427389" cy="1900249"/>
              <a:chOff x="6632474" y="-196493"/>
              <a:chExt cx="9441364" cy="368207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7CF5DF4-11EC-4AF2-A38A-2A3336CFD446}"/>
                  </a:ext>
                </a:extLst>
              </p:cNvPr>
              <p:cNvGrpSpPr/>
              <p:nvPr/>
            </p:nvGrpSpPr>
            <p:grpSpPr>
              <a:xfrm>
                <a:off x="7116263" y="409596"/>
                <a:ext cx="5217414" cy="3075981"/>
                <a:chOff x="4060177" y="4416413"/>
                <a:chExt cx="3551709" cy="209617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BF759E9-10BB-4635-A54A-E34CFFACC25C}"/>
                    </a:ext>
                  </a:extLst>
                </p:cNvPr>
                <p:cNvSpPr txBox="1"/>
                <p:nvPr/>
              </p:nvSpPr>
              <p:spPr>
                <a:xfrm>
                  <a:off x="6464535" y="5019637"/>
                  <a:ext cx="1056279" cy="365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배급사</a:t>
                  </a:r>
                </a:p>
              </p:txBody>
            </p:sp>
            <p:sp>
              <p:nvSpPr>
                <p:cNvPr id="51" name="자유형 64">
                  <a:extLst>
                    <a:ext uri="{FF2B5EF4-FFF2-40B4-BE49-F238E27FC236}">
                      <a16:creationId xmlns:a16="http://schemas.microsoft.com/office/drawing/2014/main" id="{AB8F4F69-5C05-42B3-9E58-64A2959C1AA2}"/>
                    </a:ext>
                  </a:extLst>
                </p:cNvPr>
                <p:cNvSpPr/>
                <p:nvPr/>
              </p:nvSpPr>
              <p:spPr>
                <a:xfrm>
                  <a:off x="6086457" y="4416413"/>
                  <a:ext cx="1525429" cy="1561755"/>
                </a:xfrm>
                <a:custGeom>
                  <a:avLst/>
                  <a:gdLst>
                    <a:gd name="connsiteX0" fmla="*/ 927750 w 1826541"/>
                    <a:gd name="connsiteY0" fmla="*/ 24 h 2834420"/>
                    <a:gd name="connsiteX1" fmla="*/ 1095178 w 1826541"/>
                    <a:gd name="connsiteY1" fmla="*/ 72212 h 2834420"/>
                    <a:gd name="connsiteX2" fmla="*/ 1759196 w 1826541"/>
                    <a:gd name="connsiteY2" fmla="*/ 755604 h 2834420"/>
                    <a:gd name="connsiteX3" fmla="*/ 1822834 w 1826541"/>
                    <a:gd name="connsiteY3" fmla="*/ 879481 h 2834420"/>
                    <a:gd name="connsiteX4" fmla="*/ 1824138 w 1826541"/>
                    <a:gd name="connsiteY4" fmla="*/ 895505 h 2834420"/>
                    <a:gd name="connsiteX5" fmla="*/ 1824599 w 1826541"/>
                    <a:gd name="connsiteY5" fmla="*/ 895505 h 2834420"/>
                    <a:gd name="connsiteX6" fmla="*/ 1824599 w 1826541"/>
                    <a:gd name="connsiteY6" fmla="*/ 901172 h 2834420"/>
                    <a:gd name="connsiteX7" fmla="*/ 1826541 w 1826541"/>
                    <a:gd name="connsiteY7" fmla="*/ 925038 h 2834420"/>
                    <a:gd name="connsiteX8" fmla="*/ 1824599 w 1826541"/>
                    <a:gd name="connsiteY8" fmla="*/ 942630 h 2834420"/>
                    <a:gd name="connsiteX9" fmla="*/ 1824599 w 1826541"/>
                    <a:gd name="connsiteY9" fmla="*/ 1911739 h 2834420"/>
                    <a:gd name="connsiteX10" fmla="*/ 1826541 w 1826541"/>
                    <a:gd name="connsiteY10" fmla="*/ 1935605 h 2834420"/>
                    <a:gd name="connsiteX11" fmla="*/ 1754353 w 1826541"/>
                    <a:gd name="connsiteY11" fmla="*/ 2103033 h 2834420"/>
                    <a:gd name="connsiteX12" fmla="*/ 1070961 w 1826541"/>
                    <a:gd name="connsiteY12" fmla="*/ 2767051 h 2834420"/>
                    <a:gd name="connsiteX13" fmla="*/ 734099 w 1826541"/>
                    <a:gd name="connsiteY13" fmla="*/ 2762208 h 2834420"/>
                    <a:gd name="connsiteX14" fmla="*/ 70081 w 1826541"/>
                    <a:gd name="connsiteY14" fmla="*/ 2078816 h 2834420"/>
                    <a:gd name="connsiteX15" fmla="*/ 6443 w 1826541"/>
                    <a:gd name="connsiteY15" fmla="*/ 1954939 h 2834420"/>
                    <a:gd name="connsiteX16" fmla="*/ 4837 w 1826541"/>
                    <a:gd name="connsiteY16" fmla="*/ 1935194 h 2834420"/>
                    <a:gd name="connsiteX17" fmla="*/ 0 w 1826541"/>
                    <a:gd name="connsiteY17" fmla="*/ 1935194 h 2834420"/>
                    <a:gd name="connsiteX18" fmla="*/ 0 w 1826541"/>
                    <a:gd name="connsiteY18" fmla="*/ 895505 h 2834420"/>
                    <a:gd name="connsiteX19" fmla="*/ 3102 w 1826541"/>
                    <a:gd name="connsiteY19" fmla="*/ 895505 h 2834420"/>
                    <a:gd name="connsiteX20" fmla="*/ 7751 w 1826541"/>
                    <a:gd name="connsiteY20" fmla="*/ 853383 h 2834420"/>
                    <a:gd name="connsiteX21" fmla="*/ 74925 w 1826541"/>
                    <a:gd name="connsiteY21" fmla="*/ 731387 h 2834420"/>
                    <a:gd name="connsiteX22" fmla="*/ 758316 w 1826541"/>
                    <a:gd name="connsiteY22" fmla="*/ 67369 h 2834420"/>
                    <a:gd name="connsiteX23" fmla="*/ 927750 w 1826541"/>
                    <a:gd name="connsiteY23" fmla="*/ 24 h 28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26541" h="2834420">
                      <a:moveTo>
                        <a:pt x="927750" y="24"/>
                      </a:moveTo>
                      <a:cubicBezTo>
                        <a:pt x="988710" y="901"/>
                        <a:pt x="1049336" y="25033"/>
                        <a:pt x="1095178" y="72212"/>
                      </a:cubicBezTo>
                      <a:lnTo>
                        <a:pt x="1759196" y="755604"/>
                      </a:lnTo>
                      <a:cubicBezTo>
                        <a:pt x="1793578" y="790989"/>
                        <a:pt x="1814761" y="834313"/>
                        <a:pt x="1822834" y="879481"/>
                      </a:cubicBezTo>
                      <a:lnTo>
                        <a:pt x="1824138" y="895505"/>
                      </a:lnTo>
                      <a:lnTo>
                        <a:pt x="1824599" y="895505"/>
                      </a:lnTo>
                      <a:lnTo>
                        <a:pt x="1824599" y="901172"/>
                      </a:lnTo>
                      <a:lnTo>
                        <a:pt x="1826541" y="925038"/>
                      </a:lnTo>
                      <a:lnTo>
                        <a:pt x="1824599" y="942630"/>
                      </a:lnTo>
                      <a:lnTo>
                        <a:pt x="1824599" y="1911739"/>
                      </a:lnTo>
                      <a:lnTo>
                        <a:pt x="1826541" y="1935605"/>
                      </a:lnTo>
                      <a:cubicBezTo>
                        <a:pt x="1825664" y="1996565"/>
                        <a:pt x="1801532" y="2057191"/>
                        <a:pt x="1754353" y="2103033"/>
                      </a:cubicBezTo>
                      <a:lnTo>
                        <a:pt x="1070961" y="2767051"/>
                      </a:lnTo>
                      <a:cubicBezTo>
                        <a:pt x="976602" y="2858735"/>
                        <a:pt x="825783" y="2856567"/>
                        <a:pt x="734099" y="2762208"/>
                      </a:cubicBezTo>
                      <a:lnTo>
                        <a:pt x="70081" y="2078816"/>
                      </a:lnTo>
                      <a:cubicBezTo>
                        <a:pt x="35700" y="2043431"/>
                        <a:pt x="14516" y="2000107"/>
                        <a:pt x="6443" y="1954939"/>
                      </a:cubicBezTo>
                      <a:lnTo>
                        <a:pt x="4837" y="1935194"/>
                      </a:lnTo>
                      <a:lnTo>
                        <a:pt x="0" y="1935194"/>
                      </a:lnTo>
                      <a:lnTo>
                        <a:pt x="0" y="895505"/>
                      </a:lnTo>
                      <a:lnTo>
                        <a:pt x="3102" y="895505"/>
                      </a:lnTo>
                      <a:lnTo>
                        <a:pt x="7751" y="853383"/>
                      </a:lnTo>
                      <a:cubicBezTo>
                        <a:pt x="17120" y="808466"/>
                        <a:pt x="39540" y="765768"/>
                        <a:pt x="74925" y="731387"/>
                      </a:cubicBezTo>
                      <a:lnTo>
                        <a:pt x="758316" y="67369"/>
                      </a:lnTo>
                      <a:cubicBezTo>
                        <a:pt x="805496" y="21527"/>
                        <a:pt x="866790" y="-852"/>
                        <a:pt x="927750" y="24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52" name="자유형 65">
                  <a:extLst>
                    <a:ext uri="{FF2B5EF4-FFF2-40B4-BE49-F238E27FC236}">
                      <a16:creationId xmlns:a16="http://schemas.microsoft.com/office/drawing/2014/main" id="{08D3F74C-5682-4C65-A139-B50057AEA3F6}"/>
                    </a:ext>
                  </a:extLst>
                </p:cNvPr>
                <p:cNvSpPr/>
                <p:nvPr/>
              </p:nvSpPr>
              <p:spPr>
                <a:xfrm>
                  <a:off x="6206245" y="4531315"/>
                  <a:ext cx="1305914" cy="1337013"/>
                </a:xfrm>
                <a:custGeom>
                  <a:avLst/>
                  <a:gdLst>
                    <a:gd name="connsiteX0" fmla="*/ 925380 w 1826541"/>
                    <a:gd name="connsiteY0" fmla="*/ 177814 h 2173295"/>
                    <a:gd name="connsiteX1" fmla="*/ 783669 w 1826541"/>
                    <a:gd name="connsiteY1" fmla="*/ 221002 h 2173295"/>
                    <a:gd name="connsiteX2" fmla="*/ 212096 w 1826541"/>
                    <a:gd name="connsiteY2" fmla="*/ 646833 h 2173295"/>
                    <a:gd name="connsiteX3" fmla="*/ 155913 w 1826541"/>
                    <a:gd name="connsiteY3" fmla="*/ 725068 h 2173295"/>
                    <a:gd name="connsiteX4" fmla="*/ 152025 w 1826541"/>
                    <a:gd name="connsiteY4" fmla="*/ 752081 h 2173295"/>
                    <a:gd name="connsiteX5" fmla="*/ 149430 w 1826541"/>
                    <a:gd name="connsiteY5" fmla="*/ 752081 h 2173295"/>
                    <a:gd name="connsiteX6" fmla="*/ 149430 w 1826541"/>
                    <a:gd name="connsiteY6" fmla="*/ 1418827 h 2173295"/>
                    <a:gd name="connsiteX7" fmla="*/ 153476 w 1826541"/>
                    <a:gd name="connsiteY7" fmla="*/ 1418827 h 2173295"/>
                    <a:gd name="connsiteX8" fmla="*/ 154819 w 1826541"/>
                    <a:gd name="connsiteY8" fmla="*/ 1431489 h 2173295"/>
                    <a:gd name="connsiteX9" fmla="*/ 208044 w 1826541"/>
                    <a:gd name="connsiteY9" fmla="*/ 1510931 h 2173295"/>
                    <a:gd name="connsiteX10" fmla="*/ 763415 w 1826541"/>
                    <a:gd name="connsiteY10" fmla="*/ 1949186 h 2173295"/>
                    <a:gd name="connsiteX11" fmla="*/ 1045159 w 1826541"/>
                    <a:gd name="connsiteY11" fmla="*/ 1952292 h 2173295"/>
                    <a:gd name="connsiteX12" fmla="*/ 1616733 w 1826541"/>
                    <a:gd name="connsiteY12" fmla="*/ 1526461 h 2173295"/>
                    <a:gd name="connsiteX13" fmla="*/ 1677109 w 1826541"/>
                    <a:gd name="connsiteY13" fmla="*/ 1419091 h 2173295"/>
                    <a:gd name="connsiteX14" fmla="*/ 1675485 w 1826541"/>
                    <a:gd name="connsiteY14" fmla="*/ 1403786 h 2173295"/>
                    <a:gd name="connsiteX15" fmla="*/ 1675485 w 1826541"/>
                    <a:gd name="connsiteY15" fmla="*/ 782302 h 2173295"/>
                    <a:gd name="connsiteX16" fmla="*/ 1677109 w 1826541"/>
                    <a:gd name="connsiteY16" fmla="*/ 771020 h 2173295"/>
                    <a:gd name="connsiteX17" fmla="*/ 1675485 w 1826541"/>
                    <a:gd name="connsiteY17" fmla="*/ 755715 h 2173295"/>
                    <a:gd name="connsiteX18" fmla="*/ 1675485 w 1826541"/>
                    <a:gd name="connsiteY18" fmla="*/ 752081 h 2173295"/>
                    <a:gd name="connsiteX19" fmla="*/ 1675099 w 1826541"/>
                    <a:gd name="connsiteY19" fmla="*/ 752081 h 2173295"/>
                    <a:gd name="connsiteX20" fmla="*/ 1674009 w 1826541"/>
                    <a:gd name="connsiteY20" fmla="*/ 741805 h 2173295"/>
                    <a:gd name="connsiteX21" fmla="*/ 1620783 w 1826541"/>
                    <a:gd name="connsiteY21" fmla="*/ 662363 h 2173295"/>
                    <a:gd name="connsiteX22" fmla="*/ 1065413 w 1826541"/>
                    <a:gd name="connsiteY22" fmla="*/ 224108 h 2173295"/>
                    <a:gd name="connsiteX23" fmla="*/ 925380 w 1826541"/>
                    <a:gd name="connsiteY23" fmla="*/ 177814 h 2173295"/>
                    <a:gd name="connsiteX24" fmla="*/ 927750 w 1826541"/>
                    <a:gd name="connsiteY24" fmla="*/ 18 h 2173295"/>
                    <a:gd name="connsiteX25" fmla="*/ 1095178 w 1826541"/>
                    <a:gd name="connsiteY25" fmla="*/ 55369 h 2173295"/>
                    <a:gd name="connsiteX26" fmla="*/ 1759196 w 1826541"/>
                    <a:gd name="connsiteY26" fmla="*/ 579360 h 2173295"/>
                    <a:gd name="connsiteX27" fmla="*/ 1822834 w 1826541"/>
                    <a:gd name="connsiteY27" fmla="*/ 674343 h 2173295"/>
                    <a:gd name="connsiteX28" fmla="*/ 1824138 w 1826541"/>
                    <a:gd name="connsiteY28" fmla="*/ 686630 h 2173295"/>
                    <a:gd name="connsiteX29" fmla="*/ 1824599 w 1826541"/>
                    <a:gd name="connsiteY29" fmla="*/ 686630 h 2173295"/>
                    <a:gd name="connsiteX30" fmla="*/ 1824599 w 1826541"/>
                    <a:gd name="connsiteY30" fmla="*/ 690975 h 2173295"/>
                    <a:gd name="connsiteX31" fmla="*/ 1826541 w 1826541"/>
                    <a:gd name="connsiteY31" fmla="*/ 709274 h 2173295"/>
                    <a:gd name="connsiteX32" fmla="*/ 1824599 w 1826541"/>
                    <a:gd name="connsiteY32" fmla="*/ 722763 h 2173295"/>
                    <a:gd name="connsiteX33" fmla="*/ 1824599 w 1826541"/>
                    <a:gd name="connsiteY33" fmla="*/ 1465828 h 2173295"/>
                    <a:gd name="connsiteX34" fmla="*/ 1826541 w 1826541"/>
                    <a:gd name="connsiteY34" fmla="*/ 1484128 h 2173295"/>
                    <a:gd name="connsiteX35" fmla="*/ 1754353 w 1826541"/>
                    <a:gd name="connsiteY35" fmla="*/ 1612503 h 2173295"/>
                    <a:gd name="connsiteX36" fmla="*/ 1070961 w 1826541"/>
                    <a:gd name="connsiteY36" fmla="*/ 2121640 h 2173295"/>
                    <a:gd name="connsiteX37" fmla="*/ 734099 w 1826541"/>
                    <a:gd name="connsiteY37" fmla="*/ 2117926 h 2173295"/>
                    <a:gd name="connsiteX38" fmla="*/ 70081 w 1826541"/>
                    <a:gd name="connsiteY38" fmla="*/ 1593935 h 2173295"/>
                    <a:gd name="connsiteX39" fmla="*/ 6443 w 1826541"/>
                    <a:gd name="connsiteY39" fmla="*/ 1498952 h 2173295"/>
                    <a:gd name="connsiteX40" fmla="*/ 4837 w 1826541"/>
                    <a:gd name="connsiteY40" fmla="*/ 1483813 h 2173295"/>
                    <a:gd name="connsiteX41" fmla="*/ 0 w 1826541"/>
                    <a:gd name="connsiteY41" fmla="*/ 1483813 h 2173295"/>
                    <a:gd name="connsiteX42" fmla="*/ 0 w 1826541"/>
                    <a:gd name="connsiteY42" fmla="*/ 686630 h 2173295"/>
                    <a:gd name="connsiteX43" fmla="*/ 3102 w 1826541"/>
                    <a:gd name="connsiteY43" fmla="*/ 686630 h 2173295"/>
                    <a:gd name="connsiteX44" fmla="*/ 7751 w 1826541"/>
                    <a:gd name="connsiteY44" fmla="*/ 654333 h 2173295"/>
                    <a:gd name="connsiteX45" fmla="*/ 74925 w 1826541"/>
                    <a:gd name="connsiteY45" fmla="*/ 560792 h 2173295"/>
                    <a:gd name="connsiteX46" fmla="*/ 758316 w 1826541"/>
                    <a:gd name="connsiteY46" fmla="*/ 51655 h 2173295"/>
                    <a:gd name="connsiteX47" fmla="*/ 927750 w 1826541"/>
                    <a:gd name="connsiteY47" fmla="*/ 18 h 217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826541" h="2173295">
                      <a:moveTo>
                        <a:pt x="925380" y="177814"/>
                      </a:moveTo>
                      <a:cubicBezTo>
                        <a:pt x="874394" y="177253"/>
                        <a:pt x="823129" y="191604"/>
                        <a:pt x="783669" y="221002"/>
                      </a:cubicBezTo>
                      <a:lnTo>
                        <a:pt x="212096" y="646833"/>
                      </a:lnTo>
                      <a:cubicBezTo>
                        <a:pt x="182501" y="668881"/>
                        <a:pt x="163749" y="696263"/>
                        <a:pt x="155913" y="725068"/>
                      </a:cubicBezTo>
                      <a:lnTo>
                        <a:pt x="152025" y="752081"/>
                      </a:lnTo>
                      <a:lnTo>
                        <a:pt x="149430" y="752081"/>
                      </a:lnTo>
                      <a:lnTo>
                        <a:pt x="149430" y="1418827"/>
                      </a:lnTo>
                      <a:lnTo>
                        <a:pt x="153476" y="1418827"/>
                      </a:lnTo>
                      <a:lnTo>
                        <a:pt x="154819" y="1431489"/>
                      </a:lnTo>
                      <a:cubicBezTo>
                        <a:pt x="161571" y="1460455"/>
                        <a:pt x="179289" y="1488239"/>
                        <a:pt x="208044" y="1510931"/>
                      </a:cubicBezTo>
                      <a:lnTo>
                        <a:pt x="763415" y="1949186"/>
                      </a:lnTo>
                      <a:cubicBezTo>
                        <a:pt x="840097" y="2009698"/>
                        <a:pt x="966239" y="2011088"/>
                        <a:pt x="1045159" y="1952292"/>
                      </a:cubicBezTo>
                      <a:lnTo>
                        <a:pt x="1616733" y="1526461"/>
                      </a:lnTo>
                      <a:cubicBezTo>
                        <a:pt x="1656192" y="1497063"/>
                        <a:pt x="1676376" y="1458184"/>
                        <a:pt x="1677109" y="1419091"/>
                      </a:cubicBezTo>
                      <a:lnTo>
                        <a:pt x="1675485" y="1403786"/>
                      </a:lnTo>
                      <a:lnTo>
                        <a:pt x="1675485" y="782302"/>
                      </a:lnTo>
                      <a:lnTo>
                        <a:pt x="1677109" y="771020"/>
                      </a:lnTo>
                      <a:lnTo>
                        <a:pt x="1675485" y="755715"/>
                      </a:lnTo>
                      <a:lnTo>
                        <a:pt x="1675485" y="752081"/>
                      </a:lnTo>
                      <a:lnTo>
                        <a:pt x="1675099" y="752081"/>
                      </a:lnTo>
                      <a:lnTo>
                        <a:pt x="1674009" y="741805"/>
                      </a:lnTo>
                      <a:cubicBezTo>
                        <a:pt x="1667257" y="712839"/>
                        <a:pt x="1649540" y="685055"/>
                        <a:pt x="1620783" y="662363"/>
                      </a:cubicBezTo>
                      <a:lnTo>
                        <a:pt x="1065413" y="224108"/>
                      </a:lnTo>
                      <a:cubicBezTo>
                        <a:pt x="1027072" y="193853"/>
                        <a:pt x="976366" y="178377"/>
                        <a:pt x="925380" y="177814"/>
                      </a:cubicBezTo>
                      <a:close/>
                      <a:moveTo>
                        <a:pt x="927750" y="18"/>
                      </a:moveTo>
                      <a:cubicBezTo>
                        <a:pt x="988710" y="691"/>
                        <a:pt x="1049336" y="19194"/>
                        <a:pt x="1095178" y="55369"/>
                      </a:cubicBezTo>
                      <a:lnTo>
                        <a:pt x="1759196" y="579360"/>
                      </a:lnTo>
                      <a:cubicBezTo>
                        <a:pt x="1793578" y="606492"/>
                        <a:pt x="1814761" y="639711"/>
                        <a:pt x="1822834" y="674343"/>
                      </a:cubicBezTo>
                      <a:lnTo>
                        <a:pt x="1824138" y="686630"/>
                      </a:lnTo>
                      <a:lnTo>
                        <a:pt x="1824599" y="686630"/>
                      </a:lnTo>
                      <a:lnTo>
                        <a:pt x="1824599" y="690975"/>
                      </a:lnTo>
                      <a:lnTo>
                        <a:pt x="1826541" y="709274"/>
                      </a:lnTo>
                      <a:lnTo>
                        <a:pt x="1824599" y="722763"/>
                      </a:lnTo>
                      <a:lnTo>
                        <a:pt x="1824599" y="1465828"/>
                      </a:lnTo>
                      <a:lnTo>
                        <a:pt x="1826541" y="1484128"/>
                      </a:lnTo>
                      <a:cubicBezTo>
                        <a:pt x="1825664" y="1530869"/>
                        <a:pt x="1801532" y="1577354"/>
                        <a:pt x="1754353" y="1612503"/>
                      </a:cubicBezTo>
                      <a:lnTo>
                        <a:pt x="1070961" y="2121640"/>
                      </a:lnTo>
                      <a:cubicBezTo>
                        <a:pt x="976602" y="2191939"/>
                        <a:pt x="825783" y="2190276"/>
                        <a:pt x="734099" y="2117926"/>
                      </a:cubicBezTo>
                      <a:lnTo>
                        <a:pt x="70081" y="1593935"/>
                      </a:lnTo>
                      <a:cubicBezTo>
                        <a:pt x="35700" y="1566803"/>
                        <a:pt x="14516" y="1533585"/>
                        <a:pt x="6443" y="1498952"/>
                      </a:cubicBezTo>
                      <a:lnTo>
                        <a:pt x="4837" y="1483813"/>
                      </a:lnTo>
                      <a:lnTo>
                        <a:pt x="0" y="1483813"/>
                      </a:lnTo>
                      <a:lnTo>
                        <a:pt x="0" y="686630"/>
                      </a:lnTo>
                      <a:lnTo>
                        <a:pt x="3102" y="686630"/>
                      </a:lnTo>
                      <a:lnTo>
                        <a:pt x="7751" y="654333"/>
                      </a:lnTo>
                      <a:cubicBezTo>
                        <a:pt x="17120" y="619892"/>
                        <a:pt x="39540" y="587154"/>
                        <a:pt x="74925" y="560792"/>
                      </a:cubicBezTo>
                      <a:lnTo>
                        <a:pt x="758316" y="51655"/>
                      </a:lnTo>
                      <a:cubicBezTo>
                        <a:pt x="805496" y="16506"/>
                        <a:pt x="866790" y="-653"/>
                        <a:pt x="927750" y="18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highlight>
                      <a:srgbClr val="FF0000"/>
                    </a:highlight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D330222-404B-4677-ADCB-619C213B27CF}"/>
                    </a:ext>
                  </a:extLst>
                </p:cNvPr>
                <p:cNvSpPr txBox="1"/>
                <p:nvPr/>
              </p:nvSpPr>
              <p:spPr>
                <a:xfrm>
                  <a:off x="6566136" y="4974418"/>
                  <a:ext cx="183664" cy="365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EBFC1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54" name="자유형 71">
                  <a:extLst>
                    <a:ext uri="{FF2B5EF4-FFF2-40B4-BE49-F238E27FC236}">
                      <a16:creationId xmlns:a16="http://schemas.microsoft.com/office/drawing/2014/main" id="{F660297F-CAB6-4E69-BB2F-469F0E21B7FE}"/>
                    </a:ext>
                  </a:extLst>
                </p:cNvPr>
                <p:cNvSpPr/>
                <p:nvPr/>
              </p:nvSpPr>
              <p:spPr>
                <a:xfrm>
                  <a:off x="4060177" y="4416413"/>
                  <a:ext cx="1525430" cy="1561755"/>
                </a:xfrm>
                <a:custGeom>
                  <a:avLst/>
                  <a:gdLst>
                    <a:gd name="connsiteX0" fmla="*/ 927750 w 1826541"/>
                    <a:gd name="connsiteY0" fmla="*/ 24 h 2834420"/>
                    <a:gd name="connsiteX1" fmla="*/ 1095178 w 1826541"/>
                    <a:gd name="connsiteY1" fmla="*/ 72212 h 2834420"/>
                    <a:gd name="connsiteX2" fmla="*/ 1759196 w 1826541"/>
                    <a:gd name="connsiteY2" fmla="*/ 755604 h 2834420"/>
                    <a:gd name="connsiteX3" fmla="*/ 1822834 w 1826541"/>
                    <a:gd name="connsiteY3" fmla="*/ 879481 h 2834420"/>
                    <a:gd name="connsiteX4" fmla="*/ 1824138 w 1826541"/>
                    <a:gd name="connsiteY4" fmla="*/ 895505 h 2834420"/>
                    <a:gd name="connsiteX5" fmla="*/ 1824599 w 1826541"/>
                    <a:gd name="connsiteY5" fmla="*/ 895505 h 2834420"/>
                    <a:gd name="connsiteX6" fmla="*/ 1824599 w 1826541"/>
                    <a:gd name="connsiteY6" fmla="*/ 901172 h 2834420"/>
                    <a:gd name="connsiteX7" fmla="*/ 1826541 w 1826541"/>
                    <a:gd name="connsiteY7" fmla="*/ 925038 h 2834420"/>
                    <a:gd name="connsiteX8" fmla="*/ 1824599 w 1826541"/>
                    <a:gd name="connsiteY8" fmla="*/ 942630 h 2834420"/>
                    <a:gd name="connsiteX9" fmla="*/ 1824599 w 1826541"/>
                    <a:gd name="connsiteY9" fmla="*/ 1911739 h 2834420"/>
                    <a:gd name="connsiteX10" fmla="*/ 1826541 w 1826541"/>
                    <a:gd name="connsiteY10" fmla="*/ 1935605 h 2834420"/>
                    <a:gd name="connsiteX11" fmla="*/ 1754353 w 1826541"/>
                    <a:gd name="connsiteY11" fmla="*/ 2103033 h 2834420"/>
                    <a:gd name="connsiteX12" fmla="*/ 1070961 w 1826541"/>
                    <a:gd name="connsiteY12" fmla="*/ 2767051 h 2834420"/>
                    <a:gd name="connsiteX13" fmla="*/ 734099 w 1826541"/>
                    <a:gd name="connsiteY13" fmla="*/ 2762208 h 2834420"/>
                    <a:gd name="connsiteX14" fmla="*/ 70081 w 1826541"/>
                    <a:gd name="connsiteY14" fmla="*/ 2078816 h 2834420"/>
                    <a:gd name="connsiteX15" fmla="*/ 6443 w 1826541"/>
                    <a:gd name="connsiteY15" fmla="*/ 1954939 h 2834420"/>
                    <a:gd name="connsiteX16" fmla="*/ 4837 w 1826541"/>
                    <a:gd name="connsiteY16" fmla="*/ 1935194 h 2834420"/>
                    <a:gd name="connsiteX17" fmla="*/ 0 w 1826541"/>
                    <a:gd name="connsiteY17" fmla="*/ 1935194 h 2834420"/>
                    <a:gd name="connsiteX18" fmla="*/ 0 w 1826541"/>
                    <a:gd name="connsiteY18" fmla="*/ 895505 h 2834420"/>
                    <a:gd name="connsiteX19" fmla="*/ 3102 w 1826541"/>
                    <a:gd name="connsiteY19" fmla="*/ 895505 h 2834420"/>
                    <a:gd name="connsiteX20" fmla="*/ 7751 w 1826541"/>
                    <a:gd name="connsiteY20" fmla="*/ 853383 h 2834420"/>
                    <a:gd name="connsiteX21" fmla="*/ 74925 w 1826541"/>
                    <a:gd name="connsiteY21" fmla="*/ 731387 h 2834420"/>
                    <a:gd name="connsiteX22" fmla="*/ 758316 w 1826541"/>
                    <a:gd name="connsiteY22" fmla="*/ 67369 h 2834420"/>
                    <a:gd name="connsiteX23" fmla="*/ 927750 w 1826541"/>
                    <a:gd name="connsiteY23" fmla="*/ 24 h 2834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26541" h="2834420">
                      <a:moveTo>
                        <a:pt x="927750" y="24"/>
                      </a:moveTo>
                      <a:cubicBezTo>
                        <a:pt x="988710" y="901"/>
                        <a:pt x="1049336" y="25033"/>
                        <a:pt x="1095178" y="72212"/>
                      </a:cubicBezTo>
                      <a:lnTo>
                        <a:pt x="1759196" y="755604"/>
                      </a:lnTo>
                      <a:cubicBezTo>
                        <a:pt x="1793578" y="790989"/>
                        <a:pt x="1814761" y="834313"/>
                        <a:pt x="1822834" y="879481"/>
                      </a:cubicBezTo>
                      <a:lnTo>
                        <a:pt x="1824138" y="895505"/>
                      </a:lnTo>
                      <a:lnTo>
                        <a:pt x="1824599" y="895505"/>
                      </a:lnTo>
                      <a:lnTo>
                        <a:pt x="1824599" y="901172"/>
                      </a:lnTo>
                      <a:lnTo>
                        <a:pt x="1826541" y="925038"/>
                      </a:lnTo>
                      <a:lnTo>
                        <a:pt x="1824599" y="942630"/>
                      </a:lnTo>
                      <a:lnTo>
                        <a:pt x="1824599" y="1911739"/>
                      </a:lnTo>
                      <a:lnTo>
                        <a:pt x="1826541" y="1935605"/>
                      </a:lnTo>
                      <a:cubicBezTo>
                        <a:pt x="1825664" y="1996565"/>
                        <a:pt x="1801532" y="2057191"/>
                        <a:pt x="1754353" y="2103033"/>
                      </a:cubicBezTo>
                      <a:lnTo>
                        <a:pt x="1070961" y="2767051"/>
                      </a:lnTo>
                      <a:cubicBezTo>
                        <a:pt x="976602" y="2858735"/>
                        <a:pt x="825783" y="2856567"/>
                        <a:pt x="734099" y="2762208"/>
                      </a:cubicBezTo>
                      <a:lnTo>
                        <a:pt x="70081" y="2078816"/>
                      </a:lnTo>
                      <a:cubicBezTo>
                        <a:pt x="35700" y="2043431"/>
                        <a:pt x="14516" y="2000107"/>
                        <a:pt x="6443" y="1954939"/>
                      </a:cubicBezTo>
                      <a:lnTo>
                        <a:pt x="4837" y="1935194"/>
                      </a:lnTo>
                      <a:lnTo>
                        <a:pt x="0" y="1935194"/>
                      </a:lnTo>
                      <a:lnTo>
                        <a:pt x="0" y="895505"/>
                      </a:lnTo>
                      <a:lnTo>
                        <a:pt x="3102" y="895505"/>
                      </a:lnTo>
                      <a:lnTo>
                        <a:pt x="7751" y="853383"/>
                      </a:lnTo>
                      <a:cubicBezTo>
                        <a:pt x="17120" y="808466"/>
                        <a:pt x="39540" y="765768"/>
                        <a:pt x="74925" y="731387"/>
                      </a:cubicBezTo>
                      <a:lnTo>
                        <a:pt x="758316" y="67369"/>
                      </a:lnTo>
                      <a:cubicBezTo>
                        <a:pt x="805496" y="21527"/>
                        <a:pt x="866790" y="-852"/>
                        <a:pt x="927750" y="24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55" name="자유형 72">
                  <a:extLst>
                    <a:ext uri="{FF2B5EF4-FFF2-40B4-BE49-F238E27FC236}">
                      <a16:creationId xmlns:a16="http://schemas.microsoft.com/office/drawing/2014/main" id="{53E181FC-173E-4AA9-B1B4-15143F8062F1}"/>
                    </a:ext>
                  </a:extLst>
                </p:cNvPr>
                <p:cNvSpPr/>
                <p:nvPr/>
              </p:nvSpPr>
              <p:spPr>
                <a:xfrm>
                  <a:off x="4179965" y="4531316"/>
                  <a:ext cx="1305916" cy="1337012"/>
                </a:xfrm>
                <a:custGeom>
                  <a:avLst/>
                  <a:gdLst>
                    <a:gd name="connsiteX0" fmla="*/ 925380 w 1826541"/>
                    <a:gd name="connsiteY0" fmla="*/ 177814 h 2173295"/>
                    <a:gd name="connsiteX1" fmla="*/ 783669 w 1826541"/>
                    <a:gd name="connsiteY1" fmla="*/ 221002 h 2173295"/>
                    <a:gd name="connsiteX2" fmla="*/ 212096 w 1826541"/>
                    <a:gd name="connsiteY2" fmla="*/ 646833 h 2173295"/>
                    <a:gd name="connsiteX3" fmla="*/ 155913 w 1826541"/>
                    <a:gd name="connsiteY3" fmla="*/ 725068 h 2173295"/>
                    <a:gd name="connsiteX4" fmla="*/ 152025 w 1826541"/>
                    <a:gd name="connsiteY4" fmla="*/ 752081 h 2173295"/>
                    <a:gd name="connsiteX5" fmla="*/ 149430 w 1826541"/>
                    <a:gd name="connsiteY5" fmla="*/ 752081 h 2173295"/>
                    <a:gd name="connsiteX6" fmla="*/ 149430 w 1826541"/>
                    <a:gd name="connsiteY6" fmla="*/ 1418827 h 2173295"/>
                    <a:gd name="connsiteX7" fmla="*/ 153476 w 1826541"/>
                    <a:gd name="connsiteY7" fmla="*/ 1418827 h 2173295"/>
                    <a:gd name="connsiteX8" fmla="*/ 154819 w 1826541"/>
                    <a:gd name="connsiteY8" fmla="*/ 1431489 h 2173295"/>
                    <a:gd name="connsiteX9" fmla="*/ 208044 w 1826541"/>
                    <a:gd name="connsiteY9" fmla="*/ 1510931 h 2173295"/>
                    <a:gd name="connsiteX10" fmla="*/ 763415 w 1826541"/>
                    <a:gd name="connsiteY10" fmla="*/ 1949186 h 2173295"/>
                    <a:gd name="connsiteX11" fmla="*/ 1045159 w 1826541"/>
                    <a:gd name="connsiteY11" fmla="*/ 1952292 h 2173295"/>
                    <a:gd name="connsiteX12" fmla="*/ 1616733 w 1826541"/>
                    <a:gd name="connsiteY12" fmla="*/ 1526461 h 2173295"/>
                    <a:gd name="connsiteX13" fmla="*/ 1677109 w 1826541"/>
                    <a:gd name="connsiteY13" fmla="*/ 1419091 h 2173295"/>
                    <a:gd name="connsiteX14" fmla="*/ 1675485 w 1826541"/>
                    <a:gd name="connsiteY14" fmla="*/ 1403786 h 2173295"/>
                    <a:gd name="connsiteX15" fmla="*/ 1675485 w 1826541"/>
                    <a:gd name="connsiteY15" fmla="*/ 782302 h 2173295"/>
                    <a:gd name="connsiteX16" fmla="*/ 1677109 w 1826541"/>
                    <a:gd name="connsiteY16" fmla="*/ 771020 h 2173295"/>
                    <a:gd name="connsiteX17" fmla="*/ 1675485 w 1826541"/>
                    <a:gd name="connsiteY17" fmla="*/ 755715 h 2173295"/>
                    <a:gd name="connsiteX18" fmla="*/ 1675485 w 1826541"/>
                    <a:gd name="connsiteY18" fmla="*/ 752081 h 2173295"/>
                    <a:gd name="connsiteX19" fmla="*/ 1675099 w 1826541"/>
                    <a:gd name="connsiteY19" fmla="*/ 752081 h 2173295"/>
                    <a:gd name="connsiteX20" fmla="*/ 1674009 w 1826541"/>
                    <a:gd name="connsiteY20" fmla="*/ 741805 h 2173295"/>
                    <a:gd name="connsiteX21" fmla="*/ 1620783 w 1826541"/>
                    <a:gd name="connsiteY21" fmla="*/ 662363 h 2173295"/>
                    <a:gd name="connsiteX22" fmla="*/ 1065413 w 1826541"/>
                    <a:gd name="connsiteY22" fmla="*/ 224108 h 2173295"/>
                    <a:gd name="connsiteX23" fmla="*/ 925380 w 1826541"/>
                    <a:gd name="connsiteY23" fmla="*/ 177814 h 2173295"/>
                    <a:gd name="connsiteX24" fmla="*/ 927750 w 1826541"/>
                    <a:gd name="connsiteY24" fmla="*/ 18 h 2173295"/>
                    <a:gd name="connsiteX25" fmla="*/ 1095178 w 1826541"/>
                    <a:gd name="connsiteY25" fmla="*/ 55369 h 2173295"/>
                    <a:gd name="connsiteX26" fmla="*/ 1759196 w 1826541"/>
                    <a:gd name="connsiteY26" fmla="*/ 579360 h 2173295"/>
                    <a:gd name="connsiteX27" fmla="*/ 1822834 w 1826541"/>
                    <a:gd name="connsiteY27" fmla="*/ 674343 h 2173295"/>
                    <a:gd name="connsiteX28" fmla="*/ 1824138 w 1826541"/>
                    <a:gd name="connsiteY28" fmla="*/ 686630 h 2173295"/>
                    <a:gd name="connsiteX29" fmla="*/ 1824599 w 1826541"/>
                    <a:gd name="connsiteY29" fmla="*/ 686630 h 2173295"/>
                    <a:gd name="connsiteX30" fmla="*/ 1824599 w 1826541"/>
                    <a:gd name="connsiteY30" fmla="*/ 690975 h 2173295"/>
                    <a:gd name="connsiteX31" fmla="*/ 1826541 w 1826541"/>
                    <a:gd name="connsiteY31" fmla="*/ 709274 h 2173295"/>
                    <a:gd name="connsiteX32" fmla="*/ 1824599 w 1826541"/>
                    <a:gd name="connsiteY32" fmla="*/ 722763 h 2173295"/>
                    <a:gd name="connsiteX33" fmla="*/ 1824599 w 1826541"/>
                    <a:gd name="connsiteY33" fmla="*/ 1465828 h 2173295"/>
                    <a:gd name="connsiteX34" fmla="*/ 1826541 w 1826541"/>
                    <a:gd name="connsiteY34" fmla="*/ 1484128 h 2173295"/>
                    <a:gd name="connsiteX35" fmla="*/ 1754353 w 1826541"/>
                    <a:gd name="connsiteY35" fmla="*/ 1612503 h 2173295"/>
                    <a:gd name="connsiteX36" fmla="*/ 1070961 w 1826541"/>
                    <a:gd name="connsiteY36" fmla="*/ 2121640 h 2173295"/>
                    <a:gd name="connsiteX37" fmla="*/ 734099 w 1826541"/>
                    <a:gd name="connsiteY37" fmla="*/ 2117926 h 2173295"/>
                    <a:gd name="connsiteX38" fmla="*/ 70081 w 1826541"/>
                    <a:gd name="connsiteY38" fmla="*/ 1593935 h 2173295"/>
                    <a:gd name="connsiteX39" fmla="*/ 6443 w 1826541"/>
                    <a:gd name="connsiteY39" fmla="*/ 1498952 h 2173295"/>
                    <a:gd name="connsiteX40" fmla="*/ 4837 w 1826541"/>
                    <a:gd name="connsiteY40" fmla="*/ 1483813 h 2173295"/>
                    <a:gd name="connsiteX41" fmla="*/ 0 w 1826541"/>
                    <a:gd name="connsiteY41" fmla="*/ 1483813 h 2173295"/>
                    <a:gd name="connsiteX42" fmla="*/ 0 w 1826541"/>
                    <a:gd name="connsiteY42" fmla="*/ 686630 h 2173295"/>
                    <a:gd name="connsiteX43" fmla="*/ 3102 w 1826541"/>
                    <a:gd name="connsiteY43" fmla="*/ 686630 h 2173295"/>
                    <a:gd name="connsiteX44" fmla="*/ 7751 w 1826541"/>
                    <a:gd name="connsiteY44" fmla="*/ 654333 h 2173295"/>
                    <a:gd name="connsiteX45" fmla="*/ 74925 w 1826541"/>
                    <a:gd name="connsiteY45" fmla="*/ 560792 h 2173295"/>
                    <a:gd name="connsiteX46" fmla="*/ 758316 w 1826541"/>
                    <a:gd name="connsiteY46" fmla="*/ 51655 h 2173295"/>
                    <a:gd name="connsiteX47" fmla="*/ 927750 w 1826541"/>
                    <a:gd name="connsiteY47" fmla="*/ 18 h 217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826541" h="2173295">
                      <a:moveTo>
                        <a:pt x="925380" y="177814"/>
                      </a:moveTo>
                      <a:cubicBezTo>
                        <a:pt x="874394" y="177253"/>
                        <a:pt x="823129" y="191604"/>
                        <a:pt x="783669" y="221002"/>
                      </a:cubicBezTo>
                      <a:lnTo>
                        <a:pt x="212096" y="646833"/>
                      </a:lnTo>
                      <a:cubicBezTo>
                        <a:pt x="182501" y="668881"/>
                        <a:pt x="163749" y="696263"/>
                        <a:pt x="155913" y="725068"/>
                      </a:cubicBezTo>
                      <a:lnTo>
                        <a:pt x="152025" y="752081"/>
                      </a:lnTo>
                      <a:lnTo>
                        <a:pt x="149430" y="752081"/>
                      </a:lnTo>
                      <a:lnTo>
                        <a:pt x="149430" y="1418827"/>
                      </a:lnTo>
                      <a:lnTo>
                        <a:pt x="153476" y="1418827"/>
                      </a:lnTo>
                      <a:lnTo>
                        <a:pt x="154819" y="1431489"/>
                      </a:lnTo>
                      <a:cubicBezTo>
                        <a:pt x="161571" y="1460455"/>
                        <a:pt x="179289" y="1488239"/>
                        <a:pt x="208044" y="1510931"/>
                      </a:cubicBezTo>
                      <a:lnTo>
                        <a:pt x="763415" y="1949186"/>
                      </a:lnTo>
                      <a:cubicBezTo>
                        <a:pt x="840097" y="2009698"/>
                        <a:pt x="966239" y="2011088"/>
                        <a:pt x="1045159" y="1952292"/>
                      </a:cubicBezTo>
                      <a:lnTo>
                        <a:pt x="1616733" y="1526461"/>
                      </a:lnTo>
                      <a:cubicBezTo>
                        <a:pt x="1656192" y="1497063"/>
                        <a:pt x="1676376" y="1458184"/>
                        <a:pt x="1677109" y="1419091"/>
                      </a:cubicBezTo>
                      <a:lnTo>
                        <a:pt x="1675485" y="1403786"/>
                      </a:lnTo>
                      <a:lnTo>
                        <a:pt x="1675485" y="782302"/>
                      </a:lnTo>
                      <a:lnTo>
                        <a:pt x="1677109" y="771020"/>
                      </a:lnTo>
                      <a:lnTo>
                        <a:pt x="1675485" y="755715"/>
                      </a:lnTo>
                      <a:lnTo>
                        <a:pt x="1675485" y="752081"/>
                      </a:lnTo>
                      <a:lnTo>
                        <a:pt x="1675099" y="752081"/>
                      </a:lnTo>
                      <a:lnTo>
                        <a:pt x="1674009" y="741805"/>
                      </a:lnTo>
                      <a:cubicBezTo>
                        <a:pt x="1667257" y="712839"/>
                        <a:pt x="1649540" y="685055"/>
                        <a:pt x="1620783" y="662363"/>
                      </a:cubicBezTo>
                      <a:lnTo>
                        <a:pt x="1065413" y="224108"/>
                      </a:lnTo>
                      <a:cubicBezTo>
                        <a:pt x="1027072" y="193853"/>
                        <a:pt x="976366" y="178377"/>
                        <a:pt x="925380" y="177814"/>
                      </a:cubicBezTo>
                      <a:close/>
                      <a:moveTo>
                        <a:pt x="927750" y="18"/>
                      </a:moveTo>
                      <a:cubicBezTo>
                        <a:pt x="988710" y="691"/>
                        <a:pt x="1049336" y="19194"/>
                        <a:pt x="1095178" y="55369"/>
                      </a:cubicBezTo>
                      <a:lnTo>
                        <a:pt x="1759196" y="579360"/>
                      </a:lnTo>
                      <a:cubicBezTo>
                        <a:pt x="1793578" y="606492"/>
                        <a:pt x="1814761" y="639711"/>
                        <a:pt x="1822834" y="674343"/>
                      </a:cubicBezTo>
                      <a:lnTo>
                        <a:pt x="1824138" y="686630"/>
                      </a:lnTo>
                      <a:lnTo>
                        <a:pt x="1824599" y="686630"/>
                      </a:lnTo>
                      <a:lnTo>
                        <a:pt x="1824599" y="690975"/>
                      </a:lnTo>
                      <a:lnTo>
                        <a:pt x="1826541" y="709274"/>
                      </a:lnTo>
                      <a:lnTo>
                        <a:pt x="1824599" y="722763"/>
                      </a:lnTo>
                      <a:lnTo>
                        <a:pt x="1824599" y="1465828"/>
                      </a:lnTo>
                      <a:lnTo>
                        <a:pt x="1826541" y="1484128"/>
                      </a:lnTo>
                      <a:cubicBezTo>
                        <a:pt x="1825664" y="1530869"/>
                        <a:pt x="1801532" y="1577354"/>
                        <a:pt x="1754353" y="1612503"/>
                      </a:cubicBezTo>
                      <a:lnTo>
                        <a:pt x="1070961" y="2121640"/>
                      </a:lnTo>
                      <a:cubicBezTo>
                        <a:pt x="976602" y="2191939"/>
                        <a:pt x="825783" y="2190276"/>
                        <a:pt x="734099" y="2117926"/>
                      </a:cubicBezTo>
                      <a:lnTo>
                        <a:pt x="70081" y="1593935"/>
                      </a:lnTo>
                      <a:cubicBezTo>
                        <a:pt x="35700" y="1566803"/>
                        <a:pt x="14516" y="1533585"/>
                        <a:pt x="6443" y="1498952"/>
                      </a:cubicBezTo>
                      <a:lnTo>
                        <a:pt x="4837" y="1483813"/>
                      </a:lnTo>
                      <a:lnTo>
                        <a:pt x="0" y="1483813"/>
                      </a:lnTo>
                      <a:lnTo>
                        <a:pt x="0" y="686630"/>
                      </a:lnTo>
                      <a:lnTo>
                        <a:pt x="3102" y="686630"/>
                      </a:lnTo>
                      <a:lnTo>
                        <a:pt x="7751" y="654333"/>
                      </a:lnTo>
                      <a:cubicBezTo>
                        <a:pt x="17120" y="619892"/>
                        <a:pt x="39540" y="587154"/>
                        <a:pt x="74925" y="560792"/>
                      </a:cubicBezTo>
                      <a:lnTo>
                        <a:pt x="758316" y="51655"/>
                      </a:lnTo>
                      <a:cubicBezTo>
                        <a:pt x="805496" y="16506"/>
                        <a:pt x="866790" y="-653"/>
                        <a:pt x="927750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highlight>
                      <a:srgbClr val="FF0000"/>
                    </a:highlight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585546-3B92-4A08-9A91-632C9F981C74}"/>
                    </a:ext>
                  </a:extLst>
                </p:cNvPr>
                <p:cNvSpPr txBox="1"/>
                <p:nvPr/>
              </p:nvSpPr>
              <p:spPr>
                <a:xfrm>
                  <a:off x="4466977" y="5020459"/>
                  <a:ext cx="1191012" cy="365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시리즈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CD5D6FD-2C66-4200-B6C5-10009E0596F4}"/>
                    </a:ext>
                  </a:extLst>
                </p:cNvPr>
                <p:cNvSpPr txBox="1"/>
                <p:nvPr/>
              </p:nvSpPr>
              <p:spPr>
                <a:xfrm>
                  <a:off x="4513380" y="6106786"/>
                  <a:ext cx="1072228" cy="365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연속형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E0D6AE8-23BE-4E5E-BBD1-66D2E9F73790}"/>
                    </a:ext>
                  </a:extLst>
                </p:cNvPr>
                <p:cNvSpPr txBox="1"/>
                <p:nvPr/>
              </p:nvSpPr>
              <p:spPr>
                <a:xfrm>
                  <a:off x="6576155" y="6146821"/>
                  <a:ext cx="1035731" cy="365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3600" b="1">
                      <a:solidFill>
                        <a:srgbClr val="BEBFC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defRPr>
                  </a:lvl1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EBFC1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범주형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7CF0A2-7470-4B87-8813-4379FE55B172}"/>
                  </a:ext>
                </a:extLst>
              </p:cNvPr>
              <p:cNvSpPr txBox="1"/>
              <p:nvPr/>
            </p:nvSpPr>
            <p:spPr>
              <a:xfrm>
                <a:off x="6632474" y="-196493"/>
                <a:ext cx="4250741" cy="536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이전 시리즈의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관객수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 평균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015D44-80DA-4809-BE28-60535858A132}"/>
                  </a:ext>
                </a:extLst>
              </p:cNvPr>
              <p:cNvSpPr txBox="1"/>
              <p:nvPr/>
            </p:nvSpPr>
            <p:spPr>
              <a:xfrm>
                <a:off x="12555971" y="859096"/>
                <a:ext cx="3517867" cy="1252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2 CJ E&amp;M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1 Disney,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Universial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0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그 외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6E62DC-21D2-46A4-AD77-E8DB2F284D39}"/>
              </a:ext>
            </a:extLst>
          </p:cNvPr>
          <p:cNvGrpSpPr/>
          <p:nvPr/>
        </p:nvGrpSpPr>
        <p:grpSpPr>
          <a:xfrm>
            <a:off x="815093" y="3894632"/>
            <a:ext cx="10037776" cy="2681293"/>
            <a:chOff x="815093" y="3894632"/>
            <a:chExt cx="10037776" cy="268129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B205CA-4E6A-41F4-84B6-4C113D16E19C}"/>
                </a:ext>
              </a:extLst>
            </p:cNvPr>
            <p:cNvSpPr/>
            <p:nvPr/>
          </p:nvSpPr>
          <p:spPr>
            <a:xfrm>
              <a:off x="9683959" y="4825985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rPr>
                <a:t>313,449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3AF8C6-FE34-4B3D-8C86-F653A94A6C40}"/>
                </a:ext>
              </a:extLst>
            </p:cNvPr>
            <p:cNvGrpSpPr/>
            <p:nvPr/>
          </p:nvGrpSpPr>
          <p:grpSpPr>
            <a:xfrm>
              <a:off x="815093" y="3894632"/>
              <a:ext cx="9777553" cy="2681293"/>
              <a:chOff x="815093" y="3844757"/>
              <a:chExt cx="9777553" cy="268129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7052E6C-CDED-47AF-875B-A3459CB90200}"/>
                  </a:ext>
                </a:extLst>
              </p:cNvPr>
              <p:cNvGrpSpPr/>
              <p:nvPr/>
            </p:nvGrpSpPr>
            <p:grpSpPr>
              <a:xfrm>
                <a:off x="815093" y="3844757"/>
                <a:ext cx="9777553" cy="2681293"/>
                <a:chOff x="815093" y="3844757"/>
                <a:chExt cx="9777553" cy="2681293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FD9514F-4204-4BF7-8061-1D48FDF3542E}"/>
                    </a:ext>
                  </a:extLst>
                </p:cNvPr>
                <p:cNvSpPr txBox="1"/>
                <p:nvPr/>
              </p:nvSpPr>
              <p:spPr>
                <a:xfrm>
                  <a:off x="815093" y="3844757"/>
                  <a:ext cx="12631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넛잡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옛날목욕탕B" panose="02020600000000000000" pitchFamily="18" charset="-127"/>
                      <a:ea typeface="a옛날목욕탕B" panose="02020600000000000000" pitchFamily="18" charset="-127"/>
                      <a:cs typeface="+mn-cs"/>
                    </a:rPr>
                    <a:t>2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7F789F7-BED8-4B3F-B430-E7D4EB8A9A2D}"/>
                    </a:ext>
                  </a:extLst>
                </p:cNvPr>
                <p:cNvGrpSpPr/>
                <p:nvPr/>
              </p:nvGrpSpPr>
              <p:grpSpPr>
                <a:xfrm>
                  <a:off x="815093" y="4600155"/>
                  <a:ext cx="9777553" cy="1925895"/>
                  <a:chOff x="1513356" y="4600155"/>
                  <a:chExt cx="9777553" cy="1925895"/>
                </a:xfrm>
              </p:grpSpPr>
              <p:pic>
                <p:nvPicPr>
                  <p:cNvPr id="44" name="그림 43" descr="실내, 하늘이(가) 표시된 사진&#10;&#10;매우 높은 신뢰도로 생성된 설명">
                    <a:extLst>
                      <a:ext uri="{FF2B5EF4-FFF2-40B4-BE49-F238E27FC236}">
                        <a16:creationId xmlns:a16="http://schemas.microsoft.com/office/drawing/2014/main" id="{70DBFBDF-46E9-4D9C-8CD3-9877B8C760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13356" y="4600155"/>
                    <a:ext cx="1343711" cy="1925895"/>
                  </a:xfrm>
                  <a:prstGeom prst="rect">
                    <a:avLst/>
                  </a:prstGeom>
                </p:spPr>
              </p:pic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D59DCC-B797-440F-941F-69B7139566C6}"/>
                      </a:ext>
                    </a:extLst>
                  </p:cNvPr>
                  <p:cNvGrpSpPr/>
                  <p:nvPr/>
                </p:nvGrpSpPr>
                <p:grpSpPr>
                  <a:xfrm>
                    <a:off x="3043071" y="4776682"/>
                    <a:ext cx="8247838" cy="1542004"/>
                    <a:chOff x="3043071" y="4776682"/>
                    <a:chExt cx="8247838" cy="1542004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E9821A04-68AA-42DA-9ACA-FA1F6DA1B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3071" y="4776682"/>
                      <a:ext cx="7153147" cy="1542004"/>
                      <a:chOff x="3419061" y="5003322"/>
                      <a:chExt cx="7153147" cy="1542004"/>
                    </a:xfrm>
                  </p:grpSpPr>
                  <p:sp>
                    <p:nvSpPr>
                      <p:cNvPr id="10" name="직사각형 9">
                        <a:extLst>
                          <a:ext uri="{FF2B5EF4-FFF2-40B4-BE49-F238E27FC236}">
                            <a16:creationId xmlns:a16="http://schemas.microsoft.com/office/drawing/2014/main" id="{4C849521-B476-4B04-A697-E34155AEA9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9061" y="5003322"/>
                        <a:ext cx="7153147" cy="355458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" name="직사각형 13">
                        <a:extLst>
                          <a:ext uri="{FF2B5EF4-FFF2-40B4-BE49-F238E27FC236}">
                            <a16:creationId xmlns:a16="http://schemas.microsoft.com/office/drawing/2014/main" id="{25CF3FFD-BD9E-4B55-9334-65DE73C0FD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9061" y="5602146"/>
                        <a:ext cx="4128896" cy="375195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6" name="직사각형 15">
                        <a:extLst>
                          <a:ext uri="{FF2B5EF4-FFF2-40B4-BE49-F238E27FC236}">
                            <a16:creationId xmlns:a16="http://schemas.microsoft.com/office/drawing/2014/main" id="{7A380DBC-2740-4B09-91AA-BC8BC34881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9062" y="6191615"/>
                        <a:ext cx="6892434" cy="35371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B396A154-93EA-4BE6-8FDD-D8FA428FD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949" y="5371994"/>
                      <a:ext cx="117051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  <a:cs typeface="+mn-cs"/>
                        </a:rPr>
                        <a:t>184,228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E671722A-79F6-4B64-BCC5-D86B7800E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20396" y="5933604"/>
                      <a:ext cx="117051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옛날목욕탕B" panose="02020600000000000000" pitchFamily="18" charset="-127"/>
                          <a:ea typeface="a옛날목욕탕B" panose="02020600000000000000" pitchFamily="18" charset="-127"/>
                          <a:cs typeface="+mn-cs"/>
                        </a:rPr>
                        <a:t>303,500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옛날목욕탕B" panose="02020600000000000000" pitchFamily="18" charset="-127"/>
                        <a:ea typeface="a옛날목욕탕B" panose="02020600000000000000" pitchFamily="18" charset="-127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47D1D5-D7CF-4133-A9EB-21F915273FA7}"/>
                  </a:ext>
                </a:extLst>
              </p:cNvPr>
              <p:cNvSpPr txBox="1"/>
              <p:nvPr/>
            </p:nvSpPr>
            <p:spPr>
              <a:xfrm>
                <a:off x="2346585" y="4751558"/>
                <a:ext cx="2130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실제관객수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A5EB9F-1D78-44CB-8AB3-3F5F576F69AE}"/>
                  </a:ext>
                </a:extLst>
              </p:cNvPr>
              <p:cNvSpPr txBox="1"/>
              <p:nvPr/>
            </p:nvSpPr>
            <p:spPr>
              <a:xfrm>
                <a:off x="2332089" y="5385847"/>
                <a:ext cx="2130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회귀분석 관객수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5D93A4-8EBB-48FB-BB1D-0AB284B758C7}"/>
                  </a:ext>
                </a:extLst>
              </p:cNvPr>
              <p:cNvSpPr txBox="1"/>
              <p:nvPr/>
            </p:nvSpPr>
            <p:spPr>
              <a:xfrm>
                <a:off x="2305737" y="5934823"/>
                <a:ext cx="27665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옛날목욕탕B" panose="02020600000000000000" pitchFamily="18" charset="-127"/>
                    <a:ea typeface="a옛날목욕탕B" panose="02020600000000000000" pitchFamily="18" charset="-127"/>
                    <a:cs typeface="+mn-cs"/>
                  </a:rPr>
                  <a:t>연휴 가중치 후 관객수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옛날목욕탕B" panose="02020600000000000000" pitchFamily="18" charset="-127"/>
                  <a:ea typeface="a옛날목욕탕B" panose="02020600000000000000" pitchFamily="18" charset="-127"/>
                  <a:cs typeface="+mn-cs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BFCE05D-06EA-4304-9790-622861B662D1}"/>
              </a:ext>
            </a:extLst>
          </p:cNvPr>
          <p:cNvSpPr txBox="1"/>
          <p:nvPr/>
        </p:nvSpPr>
        <p:spPr>
          <a:xfrm>
            <a:off x="10228776" y="6381483"/>
            <a:ext cx="2305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RMSE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9,949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26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548759" y="610744"/>
            <a:ext cx="7094483" cy="5636512"/>
            <a:chOff x="2548759" y="610744"/>
            <a:chExt cx="7094483" cy="56365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" r="13351"/>
            <a:stretch/>
          </p:blipFill>
          <p:spPr>
            <a:xfrm>
              <a:off x="2548759" y="610744"/>
              <a:ext cx="7094483" cy="563651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092295" y="704194"/>
              <a:ext cx="2372271" cy="2333297"/>
            </a:xfrm>
            <a:prstGeom prst="rect">
              <a:avLst/>
            </a:prstGeom>
            <a:solidFill>
              <a:srgbClr val="F6F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48759" y="610744"/>
              <a:ext cx="903888" cy="1077311"/>
            </a:xfrm>
            <a:prstGeom prst="rect">
              <a:avLst/>
            </a:prstGeom>
            <a:solidFill>
              <a:srgbClr val="F6F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" t="8959" r="44158" b="77350"/>
            <a:stretch/>
          </p:blipFill>
          <p:spPr>
            <a:xfrm>
              <a:off x="3011212" y="1341213"/>
              <a:ext cx="3636580" cy="693683"/>
            </a:xfrm>
            <a:prstGeom prst="rect">
              <a:avLst/>
            </a:prstGeom>
          </p:spPr>
        </p:pic>
        <p:pic>
          <p:nvPicPr>
            <p:cNvPr id="6152" name="Picture 8" descr="포켓몬 골드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4" t="1211" r="55139" b="89140"/>
            <a:stretch/>
          </p:blipFill>
          <p:spPr bwMode="auto">
            <a:xfrm>
              <a:off x="5334001" y="852263"/>
              <a:ext cx="696095" cy="48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917874" y="830722"/>
              <a:ext cx="16004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PokemonGSC" panose="02030600000101010101" pitchFamily="18" charset="0"/>
                  <a:ea typeface="PokemonGSC" panose="02030600000101010101" pitchFamily="18" charset="0"/>
                </a:rPr>
                <a:t>30</a:t>
              </a:r>
              <a:endParaRPr lang="ko-KR" altLang="en-US" sz="3000" b="1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87220" y="630357"/>
              <a:ext cx="21325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>
                  <a:latin typeface="PokemonGSC" panose="02030600000101010101" pitchFamily="18" charset="0"/>
                  <a:ea typeface="PokemonGSC" panose="02030600000101010101" pitchFamily="18" charset="0"/>
                </a:rPr>
                <a:t>엘리트 팀</a:t>
              </a:r>
              <a:endParaRPr lang="ko-KR" altLang="en-US" sz="44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500" y="4676775"/>
              <a:ext cx="5848349" cy="1323439"/>
            </a:xfrm>
            <a:prstGeom prst="rect">
              <a:avLst/>
            </a:prstGeom>
            <a:solidFill>
              <a:srgbClr val="F6F8F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다른 팀들의 </a:t>
              </a:r>
              <a:r>
                <a:rPr lang="ko-KR" altLang="en-US" sz="4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똑부러진</a:t>
              </a:r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 설명 공격</a:t>
              </a:r>
              <a:r>
                <a:rPr lang="en-US" altLang="ko-KR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</a:p>
            <a:p>
              <a:r>
                <a:rPr lang="ko-KR" altLang="en-US" sz="4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무비팀은</a:t>
              </a:r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 혼란에 빠졌다</a:t>
              </a:r>
              <a:r>
                <a:rPr lang="en-US" altLang="ko-KR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  <a:endParaRPr lang="ko-KR" altLang="en-US" sz="4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  <p:sp>
        <p:nvSpPr>
          <p:cNvPr id="26" name="모서리가 둥근 사각형 설명선 18"/>
          <p:cNvSpPr/>
          <p:nvPr/>
        </p:nvSpPr>
        <p:spPr>
          <a:xfrm rot="10800000">
            <a:off x="3287220" y="2034896"/>
            <a:ext cx="2132506" cy="617928"/>
          </a:xfrm>
          <a:custGeom>
            <a:avLst/>
            <a:gdLst>
              <a:gd name="connsiteX0" fmla="*/ 0 w 2731272"/>
              <a:gd name="connsiteY0" fmla="*/ 112715 h 676275"/>
              <a:gd name="connsiteX1" fmla="*/ 112715 w 2731272"/>
              <a:gd name="connsiteY1" fmla="*/ 0 h 676275"/>
              <a:gd name="connsiteX2" fmla="*/ 455212 w 2731272"/>
              <a:gd name="connsiteY2" fmla="*/ 0 h 676275"/>
              <a:gd name="connsiteX3" fmla="*/ 748997 w 2731272"/>
              <a:gd name="connsiteY3" fmla="*/ -153596 h 676275"/>
              <a:gd name="connsiteX4" fmla="*/ 1138030 w 2731272"/>
              <a:gd name="connsiteY4" fmla="*/ 0 h 676275"/>
              <a:gd name="connsiteX5" fmla="*/ 2618557 w 2731272"/>
              <a:gd name="connsiteY5" fmla="*/ 0 h 676275"/>
              <a:gd name="connsiteX6" fmla="*/ 2731272 w 2731272"/>
              <a:gd name="connsiteY6" fmla="*/ 112715 h 676275"/>
              <a:gd name="connsiteX7" fmla="*/ 2731272 w 2731272"/>
              <a:gd name="connsiteY7" fmla="*/ 112713 h 676275"/>
              <a:gd name="connsiteX8" fmla="*/ 2731272 w 2731272"/>
              <a:gd name="connsiteY8" fmla="*/ 112713 h 676275"/>
              <a:gd name="connsiteX9" fmla="*/ 2731272 w 2731272"/>
              <a:gd name="connsiteY9" fmla="*/ 281781 h 676275"/>
              <a:gd name="connsiteX10" fmla="*/ 2731272 w 2731272"/>
              <a:gd name="connsiteY10" fmla="*/ 563560 h 676275"/>
              <a:gd name="connsiteX11" fmla="*/ 2618557 w 2731272"/>
              <a:gd name="connsiteY11" fmla="*/ 676275 h 676275"/>
              <a:gd name="connsiteX12" fmla="*/ 1138030 w 2731272"/>
              <a:gd name="connsiteY12" fmla="*/ 676275 h 676275"/>
              <a:gd name="connsiteX13" fmla="*/ 455212 w 2731272"/>
              <a:gd name="connsiteY13" fmla="*/ 676275 h 676275"/>
              <a:gd name="connsiteX14" fmla="*/ 455212 w 2731272"/>
              <a:gd name="connsiteY14" fmla="*/ 676275 h 676275"/>
              <a:gd name="connsiteX15" fmla="*/ 112715 w 2731272"/>
              <a:gd name="connsiteY15" fmla="*/ 676275 h 676275"/>
              <a:gd name="connsiteX16" fmla="*/ 0 w 2731272"/>
              <a:gd name="connsiteY16" fmla="*/ 563560 h 676275"/>
              <a:gd name="connsiteX17" fmla="*/ 0 w 2731272"/>
              <a:gd name="connsiteY17" fmla="*/ 281781 h 676275"/>
              <a:gd name="connsiteX18" fmla="*/ 0 w 2731272"/>
              <a:gd name="connsiteY18" fmla="*/ 112713 h 676275"/>
              <a:gd name="connsiteX19" fmla="*/ 0 w 2731272"/>
              <a:gd name="connsiteY19" fmla="*/ 112713 h 676275"/>
              <a:gd name="connsiteX20" fmla="*/ 0 w 2731272"/>
              <a:gd name="connsiteY20" fmla="*/ 112715 h 676275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455212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617137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617137 w 2731272"/>
              <a:gd name="connsiteY2" fmla="*/ 153596 h 829871"/>
              <a:gd name="connsiteX3" fmla="*/ 748997 w 2731272"/>
              <a:gd name="connsiteY3" fmla="*/ 0 h 829871"/>
              <a:gd name="connsiteX4" fmla="*/ 1661905 w 2731272"/>
              <a:gd name="connsiteY4" fmla="*/ 162017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988612 w 2731272"/>
              <a:gd name="connsiteY2" fmla="*/ 153596 h 829871"/>
              <a:gd name="connsiteX3" fmla="*/ 748997 w 2731272"/>
              <a:gd name="connsiteY3" fmla="*/ 0 h 829871"/>
              <a:gd name="connsiteX4" fmla="*/ 1661905 w 2731272"/>
              <a:gd name="connsiteY4" fmla="*/ 162017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49468 h 813028"/>
              <a:gd name="connsiteX1" fmla="*/ 112715 w 2731272"/>
              <a:gd name="connsiteY1" fmla="*/ 136753 h 813028"/>
              <a:gd name="connsiteX2" fmla="*/ 988612 w 2731272"/>
              <a:gd name="connsiteY2" fmla="*/ 136753 h 813028"/>
              <a:gd name="connsiteX3" fmla="*/ 1520522 w 2731272"/>
              <a:gd name="connsiteY3" fmla="*/ 0 h 813028"/>
              <a:gd name="connsiteX4" fmla="*/ 1661905 w 2731272"/>
              <a:gd name="connsiteY4" fmla="*/ 145174 h 813028"/>
              <a:gd name="connsiteX5" fmla="*/ 2618557 w 2731272"/>
              <a:gd name="connsiteY5" fmla="*/ 136753 h 813028"/>
              <a:gd name="connsiteX6" fmla="*/ 2731272 w 2731272"/>
              <a:gd name="connsiteY6" fmla="*/ 249468 h 813028"/>
              <a:gd name="connsiteX7" fmla="*/ 2731272 w 2731272"/>
              <a:gd name="connsiteY7" fmla="*/ 249466 h 813028"/>
              <a:gd name="connsiteX8" fmla="*/ 2731272 w 2731272"/>
              <a:gd name="connsiteY8" fmla="*/ 249466 h 813028"/>
              <a:gd name="connsiteX9" fmla="*/ 2731272 w 2731272"/>
              <a:gd name="connsiteY9" fmla="*/ 418534 h 813028"/>
              <a:gd name="connsiteX10" fmla="*/ 2731272 w 2731272"/>
              <a:gd name="connsiteY10" fmla="*/ 700313 h 813028"/>
              <a:gd name="connsiteX11" fmla="*/ 2618557 w 2731272"/>
              <a:gd name="connsiteY11" fmla="*/ 813028 h 813028"/>
              <a:gd name="connsiteX12" fmla="*/ 1138030 w 2731272"/>
              <a:gd name="connsiteY12" fmla="*/ 813028 h 813028"/>
              <a:gd name="connsiteX13" fmla="*/ 455212 w 2731272"/>
              <a:gd name="connsiteY13" fmla="*/ 813028 h 813028"/>
              <a:gd name="connsiteX14" fmla="*/ 455212 w 2731272"/>
              <a:gd name="connsiteY14" fmla="*/ 813028 h 813028"/>
              <a:gd name="connsiteX15" fmla="*/ 112715 w 2731272"/>
              <a:gd name="connsiteY15" fmla="*/ 813028 h 813028"/>
              <a:gd name="connsiteX16" fmla="*/ 0 w 2731272"/>
              <a:gd name="connsiteY16" fmla="*/ 700313 h 813028"/>
              <a:gd name="connsiteX17" fmla="*/ 0 w 2731272"/>
              <a:gd name="connsiteY17" fmla="*/ 418534 h 813028"/>
              <a:gd name="connsiteX18" fmla="*/ 0 w 2731272"/>
              <a:gd name="connsiteY18" fmla="*/ 249466 h 813028"/>
              <a:gd name="connsiteX19" fmla="*/ 0 w 2731272"/>
              <a:gd name="connsiteY19" fmla="*/ 249466 h 813028"/>
              <a:gd name="connsiteX20" fmla="*/ 0 w 2731272"/>
              <a:gd name="connsiteY20" fmla="*/ 249468 h 813028"/>
              <a:gd name="connsiteX0" fmla="*/ 0 w 2731272"/>
              <a:gd name="connsiteY0" fmla="*/ 249468 h 813028"/>
              <a:gd name="connsiteX1" fmla="*/ 112715 w 2731272"/>
              <a:gd name="connsiteY1" fmla="*/ 136753 h 813028"/>
              <a:gd name="connsiteX2" fmla="*/ 1407712 w 2731272"/>
              <a:gd name="connsiteY2" fmla="*/ 136753 h 813028"/>
              <a:gd name="connsiteX3" fmla="*/ 1520522 w 2731272"/>
              <a:gd name="connsiteY3" fmla="*/ 0 h 813028"/>
              <a:gd name="connsiteX4" fmla="*/ 1661905 w 2731272"/>
              <a:gd name="connsiteY4" fmla="*/ 145174 h 813028"/>
              <a:gd name="connsiteX5" fmla="*/ 2618557 w 2731272"/>
              <a:gd name="connsiteY5" fmla="*/ 136753 h 813028"/>
              <a:gd name="connsiteX6" fmla="*/ 2731272 w 2731272"/>
              <a:gd name="connsiteY6" fmla="*/ 249468 h 813028"/>
              <a:gd name="connsiteX7" fmla="*/ 2731272 w 2731272"/>
              <a:gd name="connsiteY7" fmla="*/ 249466 h 813028"/>
              <a:gd name="connsiteX8" fmla="*/ 2731272 w 2731272"/>
              <a:gd name="connsiteY8" fmla="*/ 249466 h 813028"/>
              <a:gd name="connsiteX9" fmla="*/ 2731272 w 2731272"/>
              <a:gd name="connsiteY9" fmla="*/ 418534 h 813028"/>
              <a:gd name="connsiteX10" fmla="*/ 2731272 w 2731272"/>
              <a:gd name="connsiteY10" fmla="*/ 700313 h 813028"/>
              <a:gd name="connsiteX11" fmla="*/ 2618557 w 2731272"/>
              <a:gd name="connsiteY11" fmla="*/ 813028 h 813028"/>
              <a:gd name="connsiteX12" fmla="*/ 1138030 w 2731272"/>
              <a:gd name="connsiteY12" fmla="*/ 813028 h 813028"/>
              <a:gd name="connsiteX13" fmla="*/ 455212 w 2731272"/>
              <a:gd name="connsiteY13" fmla="*/ 813028 h 813028"/>
              <a:gd name="connsiteX14" fmla="*/ 455212 w 2731272"/>
              <a:gd name="connsiteY14" fmla="*/ 813028 h 813028"/>
              <a:gd name="connsiteX15" fmla="*/ 112715 w 2731272"/>
              <a:gd name="connsiteY15" fmla="*/ 813028 h 813028"/>
              <a:gd name="connsiteX16" fmla="*/ 0 w 2731272"/>
              <a:gd name="connsiteY16" fmla="*/ 700313 h 813028"/>
              <a:gd name="connsiteX17" fmla="*/ 0 w 2731272"/>
              <a:gd name="connsiteY17" fmla="*/ 418534 h 813028"/>
              <a:gd name="connsiteX18" fmla="*/ 0 w 2731272"/>
              <a:gd name="connsiteY18" fmla="*/ 249466 h 813028"/>
              <a:gd name="connsiteX19" fmla="*/ 0 w 2731272"/>
              <a:gd name="connsiteY19" fmla="*/ 249466 h 813028"/>
              <a:gd name="connsiteX20" fmla="*/ 0 w 2731272"/>
              <a:gd name="connsiteY20" fmla="*/ 249468 h 81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1272" h="813028">
                <a:moveTo>
                  <a:pt x="0" y="249468"/>
                </a:moveTo>
                <a:cubicBezTo>
                  <a:pt x="0" y="187217"/>
                  <a:pt x="50464" y="136753"/>
                  <a:pt x="112715" y="136753"/>
                </a:cubicBezTo>
                <a:lnTo>
                  <a:pt x="1407712" y="136753"/>
                </a:lnTo>
                <a:lnTo>
                  <a:pt x="1520522" y="0"/>
                </a:lnTo>
                <a:lnTo>
                  <a:pt x="1661905" y="145174"/>
                </a:lnTo>
                <a:lnTo>
                  <a:pt x="2618557" y="136753"/>
                </a:lnTo>
                <a:cubicBezTo>
                  <a:pt x="2680808" y="136753"/>
                  <a:pt x="2731272" y="187217"/>
                  <a:pt x="2731272" y="249468"/>
                </a:cubicBezTo>
                <a:lnTo>
                  <a:pt x="2731272" y="249466"/>
                </a:lnTo>
                <a:lnTo>
                  <a:pt x="2731272" y="249466"/>
                </a:lnTo>
                <a:lnTo>
                  <a:pt x="2731272" y="418534"/>
                </a:lnTo>
                <a:lnTo>
                  <a:pt x="2731272" y="700313"/>
                </a:lnTo>
                <a:cubicBezTo>
                  <a:pt x="2731272" y="762564"/>
                  <a:pt x="2680808" y="813028"/>
                  <a:pt x="2618557" y="813028"/>
                </a:cubicBezTo>
                <a:lnTo>
                  <a:pt x="1138030" y="813028"/>
                </a:lnTo>
                <a:lnTo>
                  <a:pt x="455212" y="813028"/>
                </a:lnTo>
                <a:lnTo>
                  <a:pt x="455212" y="813028"/>
                </a:lnTo>
                <a:lnTo>
                  <a:pt x="112715" y="813028"/>
                </a:lnTo>
                <a:cubicBezTo>
                  <a:pt x="50464" y="813028"/>
                  <a:pt x="0" y="762564"/>
                  <a:pt x="0" y="700313"/>
                </a:cubicBezTo>
                <a:lnTo>
                  <a:pt x="0" y="418534"/>
                </a:lnTo>
                <a:lnTo>
                  <a:pt x="0" y="249466"/>
                </a:lnTo>
                <a:lnTo>
                  <a:pt x="0" y="249466"/>
                </a:lnTo>
                <a:lnTo>
                  <a:pt x="0" y="2494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PokemonGSC" panose="02030600000101010101" pitchFamily="18" charset="0"/>
                <a:ea typeface="PokemonGSC" panose="02030600000101010101" pitchFamily="18" charset="0"/>
              </a:rPr>
            </a:br>
            <a:endParaRPr lang="ko-KR" altLang="en-US" dirty="0">
              <a:solidFill>
                <a:schemeClr val="tx1"/>
              </a:solidFill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2717" y="2093530"/>
            <a:ext cx="307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선형회귀밖에 모르겠어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...</a:t>
            </a:r>
            <a:endParaRPr lang="ko-KR" altLang="en-US" sz="1600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4" b="38889" l="65234" r="81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56" t="-249" r="18967" b="59340"/>
          <a:stretch/>
        </p:blipFill>
        <p:spPr>
          <a:xfrm>
            <a:off x="7466065" y="640222"/>
            <a:ext cx="1657350" cy="2314575"/>
          </a:xfrm>
          <a:prstGeom prst="rect">
            <a:avLst/>
          </a:prstGeom>
        </p:spPr>
      </p:pic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9" t="48837" r="4797" b="32805"/>
          <a:stretch/>
        </p:blipFill>
        <p:spPr bwMode="auto">
          <a:xfrm>
            <a:off x="5682048" y="3582084"/>
            <a:ext cx="3619500" cy="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6030096" y="2583487"/>
            <a:ext cx="3434470" cy="938623"/>
          </a:xfrm>
          <a:custGeom>
            <a:avLst/>
            <a:gdLst>
              <a:gd name="connsiteX0" fmla="*/ 0 w 2731272"/>
              <a:gd name="connsiteY0" fmla="*/ 112715 h 676275"/>
              <a:gd name="connsiteX1" fmla="*/ 112715 w 2731272"/>
              <a:gd name="connsiteY1" fmla="*/ 0 h 676275"/>
              <a:gd name="connsiteX2" fmla="*/ 455212 w 2731272"/>
              <a:gd name="connsiteY2" fmla="*/ 0 h 676275"/>
              <a:gd name="connsiteX3" fmla="*/ 748997 w 2731272"/>
              <a:gd name="connsiteY3" fmla="*/ -153596 h 676275"/>
              <a:gd name="connsiteX4" fmla="*/ 1138030 w 2731272"/>
              <a:gd name="connsiteY4" fmla="*/ 0 h 676275"/>
              <a:gd name="connsiteX5" fmla="*/ 2618557 w 2731272"/>
              <a:gd name="connsiteY5" fmla="*/ 0 h 676275"/>
              <a:gd name="connsiteX6" fmla="*/ 2731272 w 2731272"/>
              <a:gd name="connsiteY6" fmla="*/ 112715 h 676275"/>
              <a:gd name="connsiteX7" fmla="*/ 2731272 w 2731272"/>
              <a:gd name="connsiteY7" fmla="*/ 112713 h 676275"/>
              <a:gd name="connsiteX8" fmla="*/ 2731272 w 2731272"/>
              <a:gd name="connsiteY8" fmla="*/ 112713 h 676275"/>
              <a:gd name="connsiteX9" fmla="*/ 2731272 w 2731272"/>
              <a:gd name="connsiteY9" fmla="*/ 281781 h 676275"/>
              <a:gd name="connsiteX10" fmla="*/ 2731272 w 2731272"/>
              <a:gd name="connsiteY10" fmla="*/ 563560 h 676275"/>
              <a:gd name="connsiteX11" fmla="*/ 2618557 w 2731272"/>
              <a:gd name="connsiteY11" fmla="*/ 676275 h 676275"/>
              <a:gd name="connsiteX12" fmla="*/ 1138030 w 2731272"/>
              <a:gd name="connsiteY12" fmla="*/ 676275 h 676275"/>
              <a:gd name="connsiteX13" fmla="*/ 455212 w 2731272"/>
              <a:gd name="connsiteY13" fmla="*/ 676275 h 676275"/>
              <a:gd name="connsiteX14" fmla="*/ 455212 w 2731272"/>
              <a:gd name="connsiteY14" fmla="*/ 676275 h 676275"/>
              <a:gd name="connsiteX15" fmla="*/ 112715 w 2731272"/>
              <a:gd name="connsiteY15" fmla="*/ 676275 h 676275"/>
              <a:gd name="connsiteX16" fmla="*/ 0 w 2731272"/>
              <a:gd name="connsiteY16" fmla="*/ 563560 h 676275"/>
              <a:gd name="connsiteX17" fmla="*/ 0 w 2731272"/>
              <a:gd name="connsiteY17" fmla="*/ 281781 h 676275"/>
              <a:gd name="connsiteX18" fmla="*/ 0 w 2731272"/>
              <a:gd name="connsiteY18" fmla="*/ 112713 h 676275"/>
              <a:gd name="connsiteX19" fmla="*/ 0 w 2731272"/>
              <a:gd name="connsiteY19" fmla="*/ 112713 h 676275"/>
              <a:gd name="connsiteX20" fmla="*/ 0 w 2731272"/>
              <a:gd name="connsiteY20" fmla="*/ 112715 h 676275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455212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617137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1272" h="829871">
                <a:moveTo>
                  <a:pt x="0" y="266311"/>
                </a:moveTo>
                <a:cubicBezTo>
                  <a:pt x="0" y="204060"/>
                  <a:pt x="50464" y="153596"/>
                  <a:pt x="112715" y="153596"/>
                </a:cubicBezTo>
                <a:lnTo>
                  <a:pt x="617137" y="153596"/>
                </a:lnTo>
                <a:lnTo>
                  <a:pt x="748997" y="0"/>
                </a:lnTo>
                <a:lnTo>
                  <a:pt x="899905" y="153596"/>
                </a:lnTo>
                <a:lnTo>
                  <a:pt x="2618557" y="153596"/>
                </a:lnTo>
                <a:cubicBezTo>
                  <a:pt x="2680808" y="153596"/>
                  <a:pt x="2731272" y="204060"/>
                  <a:pt x="2731272" y="266311"/>
                </a:cubicBezTo>
                <a:lnTo>
                  <a:pt x="2731272" y="266309"/>
                </a:lnTo>
                <a:lnTo>
                  <a:pt x="2731272" y="266309"/>
                </a:lnTo>
                <a:lnTo>
                  <a:pt x="2731272" y="435377"/>
                </a:lnTo>
                <a:lnTo>
                  <a:pt x="2731272" y="717156"/>
                </a:lnTo>
                <a:cubicBezTo>
                  <a:pt x="2731272" y="779407"/>
                  <a:pt x="2680808" y="829871"/>
                  <a:pt x="2618557" y="829871"/>
                </a:cubicBezTo>
                <a:lnTo>
                  <a:pt x="1138030" y="829871"/>
                </a:lnTo>
                <a:lnTo>
                  <a:pt x="455212" y="829871"/>
                </a:lnTo>
                <a:lnTo>
                  <a:pt x="455212" y="829871"/>
                </a:lnTo>
                <a:lnTo>
                  <a:pt x="112715" y="829871"/>
                </a:lnTo>
                <a:cubicBezTo>
                  <a:pt x="50464" y="829871"/>
                  <a:pt x="0" y="779407"/>
                  <a:pt x="0" y="717156"/>
                </a:cubicBezTo>
                <a:lnTo>
                  <a:pt x="0" y="435377"/>
                </a:lnTo>
                <a:lnTo>
                  <a:pt x="0" y="266309"/>
                </a:lnTo>
                <a:lnTo>
                  <a:pt x="0" y="266309"/>
                </a:lnTo>
                <a:lnTo>
                  <a:pt x="0" y="26631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PokemonGSC" panose="02030600000101010101" pitchFamily="18" charset="0"/>
                <a:ea typeface="PokemonGSC" panose="02030600000101010101" pitchFamily="18" charset="0"/>
              </a:rPr>
            </a:br>
            <a:endParaRPr lang="ko-KR" altLang="en-US" dirty="0">
              <a:solidFill>
                <a:schemeClr val="tx1"/>
              </a:solidFill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8114" y="2838553"/>
            <a:ext cx="3123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저희는 딥 러닝과 </a:t>
            </a:r>
            <a:r>
              <a:rPr lang="ko-KR" altLang="en-US" sz="1600" dirty="0" err="1">
                <a:latin typeface="PokemonGSC" panose="02030600000101010101" pitchFamily="18" charset="0"/>
                <a:ea typeface="PokemonGSC" panose="02030600000101010101" pitchFamily="18" charset="0"/>
              </a:rPr>
              <a:t>랜덤포레스트를</a:t>
            </a:r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 이용한 앙상블 모델을 통해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... </a:t>
            </a:r>
            <a:r>
              <a:rPr lang="ko-KR" altLang="en-US" sz="16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이러쿵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... </a:t>
            </a:r>
            <a:r>
              <a:rPr lang="ko-KR" altLang="en-US" sz="1600" dirty="0" err="1">
                <a:latin typeface="PokemonGSC" panose="02030600000101010101" pitchFamily="18" charset="0"/>
                <a:ea typeface="PokemonGSC" panose="02030600000101010101" pitchFamily="18" charset="0"/>
              </a:rPr>
              <a:t>저러쿵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1279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548759" y="609260"/>
            <a:ext cx="7094483" cy="5637996"/>
            <a:chOff x="2548759" y="609260"/>
            <a:chExt cx="7094483" cy="56379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" r="13351"/>
            <a:stretch/>
          </p:blipFill>
          <p:spPr>
            <a:xfrm>
              <a:off x="2548759" y="610744"/>
              <a:ext cx="7094483" cy="56365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2" t="19722" r="35146" b="34631"/>
            <a:stretch/>
          </p:blipFill>
          <p:spPr>
            <a:xfrm>
              <a:off x="7078716" y="609260"/>
              <a:ext cx="1954926" cy="234183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960070" y="704194"/>
              <a:ext cx="504496" cy="2333297"/>
            </a:xfrm>
            <a:prstGeom prst="rect">
              <a:avLst/>
            </a:prstGeom>
            <a:solidFill>
              <a:srgbClr val="F6F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48759" y="610744"/>
              <a:ext cx="903888" cy="1077311"/>
            </a:xfrm>
            <a:prstGeom prst="rect">
              <a:avLst/>
            </a:prstGeom>
            <a:solidFill>
              <a:srgbClr val="F6F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" t="8959" r="44158" b="77350"/>
            <a:stretch/>
          </p:blipFill>
          <p:spPr>
            <a:xfrm>
              <a:off x="3011212" y="1341213"/>
              <a:ext cx="3636580" cy="693683"/>
            </a:xfrm>
            <a:prstGeom prst="rect">
              <a:avLst/>
            </a:prstGeom>
          </p:spPr>
        </p:pic>
        <p:pic>
          <p:nvPicPr>
            <p:cNvPr id="6152" name="Picture 8" descr="포켓몬 골드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4" t="1211" r="55139" b="89140"/>
            <a:stretch/>
          </p:blipFill>
          <p:spPr bwMode="auto">
            <a:xfrm>
              <a:off x="5334001" y="852263"/>
              <a:ext cx="696095" cy="48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917874" y="830722"/>
              <a:ext cx="16004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PokemonGSC" panose="02030600000101010101" pitchFamily="18" charset="0"/>
                  <a:ea typeface="PokemonGSC" panose="02030600000101010101" pitchFamily="18" charset="0"/>
                </a:rPr>
                <a:t>80</a:t>
              </a:r>
              <a:endParaRPr lang="ko-KR" altLang="en-US" sz="3000" b="1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8373" y="630357"/>
              <a:ext cx="18813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latin typeface="PokemonGSC" panose="02030600000101010101" pitchFamily="18" charset="0"/>
                  <a:ea typeface="PokemonGSC" panose="02030600000101010101" pitchFamily="18" charset="0"/>
                </a:rPr>
                <a:t>심사위원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501" y="4676775"/>
              <a:ext cx="4953000" cy="1323439"/>
            </a:xfrm>
            <a:prstGeom prst="rect">
              <a:avLst/>
            </a:prstGeom>
            <a:solidFill>
              <a:srgbClr val="F6F8F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빅콘테스트의 보스</a:t>
              </a:r>
              <a:endParaRPr lang="en-US" altLang="ko-KR" sz="4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심사위원</a:t>
              </a:r>
              <a:r>
                <a:rPr lang="en-US" altLang="ko-KR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(</a:t>
              </a:r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이</a:t>
              </a:r>
              <a:r>
                <a:rPr lang="en-US" altLang="ko-KR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)</a:t>
              </a:r>
              <a:r>
                <a:rPr lang="ko-KR" altLang="en-US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가 침입했다</a:t>
              </a:r>
              <a:r>
                <a:rPr lang="en-US" altLang="ko-KR" sz="4000" dirty="0">
                  <a:latin typeface="PokemonGSC" panose="02030600000101010101" pitchFamily="18" charset="0"/>
                  <a:ea typeface="PokemonGSC" panose="02030600000101010101" pitchFamily="18" charset="0"/>
                </a:rPr>
                <a:t>!</a:t>
              </a:r>
              <a:endParaRPr lang="ko-KR" altLang="en-US" sz="4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6612753" y="2745752"/>
            <a:ext cx="2731272" cy="938623"/>
          </a:xfrm>
          <a:custGeom>
            <a:avLst/>
            <a:gdLst>
              <a:gd name="connsiteX0" fmla="*/ 0 w 2731272"/>
              <a:gd name="connsiteY0" fmla="*/ 112715 h 676275"/>
              <a:gd name="connsiteX1" fmla="*/ 112715 w 2731272"/>
              <a:gd name="connsiteY1" fmla="*/ 0 h 676275"/>
              <a:gd name="connsiteX2" fmla="*/ 455212 w 2731272"/>
              <a:gd name="connsiteY2" fmla="*/ 0 h 676275"/>
              <a:gd name="connsiteX3" fmla="*/ 748997 w 2731272"/>
              <a:gd name="connsiteY3" fmla="*/ -153596 h 676275"/>
              <a:gd name="connsiteX4" fmla="*/ 1138030 w 2731272"/>
              <a:gd name="connsiteY4" fmla="*/ 0 h 676275"/>
              <a:gd name="connsiteX5" fmla="*/ 2618557 w 2731272"/>
              <a:gd name="connsiteY5" fmla="*/ 0 h 676275"/>
              <a:gd name="connsiteX6" fmla="*/ 2731272 w 2731272"/>
              <a:gd name="connsiteY6" fmla="*/ 112715 h 676275"/>
              <a:gd name="connsiteX7" fmla="*/ 2731272 w 2731272"/>
              <a:gd name="connsiteY7" fmla="*/ 112713 h 676275"/>
              <a:gd name="connsiteX8" fmla="*/ 2731272 w 2731272"/>
              <a:gd name="connsiteY8" fmla="*/ 112713 h 676275"/>
              <a:gd name="connsiteX9" fmla="*/ 2731272 w 2731272"/>
              <a:gd name="connsiteY9" fmla="*/ 281781 h 676275"/>
              <a:gd name="connsiteX10" fmla="*/ 2731272 w 2731272"/>
              <a:gd name="connsiteY10" fmla="*/ 563560 h 676275"/>
              <a:gd name="connsiteX11" fmla="*/ 2618557 w 2731272"/>
              <a:gd name="connsiteY11" fmla="*/ 676275 h 676275"/>
              <a:gd name="connsiteX12" fmla="*/ 1138030 w 2731272"/>
              <a:gd name="connsiteY12" fmla="*/ 676275 h 676275"/>
              <a:gd name="connsiteX13" fmla="*/ 455212 w 2731272"/>
              <a:gd name="connsiteY13" fmla="*/ 676275 h 676275"/>
              <a:gd name="connsiteX14" fmla="*/ 455212 w 2731272"/>
              <a:gd name="connsiteY14" fmla="*/ 676275 h 676275"/>
              <a:gd name="connsiteX15" fmla="*/ 112715 w 2731272"/>
              <a:gd name="connsiteY15" fmla="*/ 676275 h 676275"/>
              <a:gd name="connsiteX16" fmla="*/ 0 w 2731272"/>
              <a:gd name="connsiteY16" fmla="*/ 563560 h 676275"/>
              <a:gd name="connsiteX17" fmla="*/ 0 w 2731272"/>
              <a:gd name="connsiteY17" fmla="*/ 281781 h 676275"/>
              <a:gd name="connsiteX18" fmla="*/ 0 w 2731272"/>
              <a:gd name="connsiteY18" fmla="*/ 112713 h 676275"/>
              <a:gd name="connsiteX19" fmla="*/ 0 w 2731272"/>
              <a:gd name="connsiteY19" fmla="*/ 112713 h 676275"/>
              <a:gd name="connsiteX20" fmla="*/ 0 w 2731272"/>
              <a:gd name="connsiteY20" fmla="*/ 112715 h 676275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455212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617137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1272" h="829871">
                <a:moveTo>
                  <a:pt x="0" y="266311"/>
                </a:moveTo>
                <a:cubicBezTo>
                  <a:pt x="0" y="204060"/>
                  <a:pt x="50464" y="153596"/>
                  <a:pt x="112715" y="153596"/>
                </a:cubicBezTo>
                <a:lnTo>
                  <a:pt x="617137" y="153596"/>
                </a:lnTo>
                <a:lnTo>
                  <a:pt x="748997" y="0"/>
                </a:lnTo>
                <a:lnTo>
                  <a:pt x="899905" y="153596"/>
                </a:lnTo>
                <a:lnTo>
                  <a:pt x="2618557" y="153596"/>
                </a:lnTo>
                <a:cubicBezTo>
                  <a:pt x="2680808" y="153596"/>
                  <a:pt x="2731272" y="204060"/>
                  <a:pt x="2731272" y="266311"/>
                </a:cubicBezTo>
                <a:lnTo>
                  <a:pt x="2731272" y="266309"/>
                </a:lnTo>
                <a:lnTo>
                  <a:pt x="2731272" y="266309"/>
                </a:lnTo>
                <a:lnTo>
                  <a:pt x="2731272" y="435377"/>
                </a:lnTo>
                <a:lnTo>
                  <a:pt x="2731272" y="717156"/>
                </a:lnTo>
                <a:cubicBezTo>
                  <a:pt x="2731272" y="779407"/>
                  <a:pt x="2680808" y="829871"/>
                  <a:pt x="2618557" y="829871"/>
                </a:cubicBezTo>
                <a:lnTo>
                  <a:pt x="1138030" y="829871"/>
                </a:lnTo>
                <a:lnTo>
                  <a:pt x="455212" y="829871"/>
                </a:lnTo>
                <a:lnTo>
                  <a:pt x="455212" y="829871"/>
                </a:lnTo>
                <a:lnTo>
                  <a:pt x="112715" y="829871"/>
                </a:lnTo>
                <a:cubicBezTo>
                  <a:pt x="50464" y="829871"/>
                  <a:pt x="0" y="779407"/>
                  <a:pt x="0" y="717156"/>
                </a:cubicBezTo>
                <a:lnTo>
                  <a:pt x="0" y="435377"/>
                </a:lnTo>
                <a:lnTo>
                  <a:pt x="0" y="266309"/>
                </a:lnTo>
                <a:lnTo>
                  <a:pt x="0" y="266309"/>
                </a:lnTo>
                <a:lnTo>
                  <a:pt x="0" y="26631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PokemonGSC" panose="02030600000101010101" pitchFamily="18" charset="0"/>
                <a:ea typeface="PokemonGSC" panose="02030600000101010101" pitchFamily="18" charset="0"/>
              </a:rPr>
            </a:br>
            <a:endParaRPr lang="ko-KR" altLang="en-US" dirty="0">
              <a:solidFill>
                <a:schemeClr val="tx1"/>
              </a:solidFill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3412" y="2875378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library( </a:t>
            </a:r>
            <a:r>
              <a:rPr lang="ko-KR" altLang="en-US" sz="1600" dirty="0" err="1">
                <a:latin typeface="PokemonGSC" panose="02030600000101010101" pitchFamily="18" charset="0"/>
                <a:ea typeface="PokemonGSC" panose="02030600000101010101" pitchFamily="18" charset="0"/>
              </a:rPr>
              <a:t>발표평가</a:t>
            </a:r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 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)</a:t>
            </a:r>
          </a:p>
          <a:p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function( </a:t>
            </a:r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발표 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)</a:t>
            </a:r>
            <a:r>
              <a:rPr lang="en-US" altLang="ko-KR" sz="1600" dirty="0">
                <a:latin typeface="+mj-ea"/>
                <a:ea typeface="+mj-ea"/>
              </a:rPr>
              <a:t>{</a:t>
            </a:r>
          </a:p>
          <a:p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     return  </a:t>
            </a:r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점수  </a:t>
            </a:r>
            <a:r>
              <a:rPr lang="en-US" altLang="ko-KR" sz="1600" dirty="0">
                <a:latin typeface="+mj-ea"/>
                <a:ea typeface="+mj-ea"/>
              </a:rPr>
              <a:t>}</a:t>
            </a:r>
          </a:p>
        </p:txBody>
      </p:sp>
      <p:sp>
        <p:nvSpPr>
          <p:cNvPr id="26" name="모서리가 둥근 사각형 설명선 18"/>
          <p:cNvSpPr/>
          <p:nvPr/>
        </p:nvSpPr>
        <p:spPr>
          <a:xfrm>
            <a:off x="2640173" y="3609975"/>
            <a:ext cx="3041875" cy="842428"/>
          </a:xfrm>
          <a:custGeom>
            <a:avLst/>
            <a:gdLst>
              <a:gd name="connsiteX0" fmla="*/ 0 w 2731272"/>
              <a:gd name="connsiteY0" fmla="*/ 112715 h 676275"/>
              <a:gd name="connsiteX1" fmla="*/ 112715 w 2731272"/>
              <a:gd name="connsiteY1" fmla="*/ 0 h 676275"/>
              <a:gd name="connsiteX2" fmla="*/ 455212 w 2731272"/>
              <a:gd name="connsiteY2" fmla="*/ 0 h 676275"/>
              <a:gd name="connsiteX3" fmla="*/ 748997 w 2731272"/>
              <a:gd name="connsiteY3" fmla="*/ -153596 h 676275"/>
              <a:gd name="connsiteX4" fmla="*/ 1138030 w 2731272"/>
              <a:gd name="connsiteY4" fmla="*/ 0 h 676275"/>
              <a:gd name="connsiteX5" fmla="*/ 2618557 w 2731272"/>
              <a:gd name="connsiteY5" fmla="*/ 0 h 676275"/>
              <a:gd name="connsiteX6" fmla="*/ 2731272 w 2731272"/>
              <a:gd name="connsiteY6" fmla="*/ 112715 h 676275"/>
              <a:gd name="connsiteX7" fmla="*/ 2731272 w 2731272"/>
              <a:gd name="connsiteY7" fmla="*/ 112713 h 676275"/>
              <a:gd name="connsiteX8" fmla="*/ 2731272 w 2731272"/>
              <a:gd name="connsiteY8" fmla="*/ 112713 h 676275"/>
              <a:gd name="connsiteX9" fmla="*/ 2731272 w 2731272"/>
              <a:gd name="connsiteY9" fmla="*/ 281781 h 676275"/>
              <a:gd name="connsiteX10" fmla="*/ 2731272 w 2731272"/>
              <a:gd name="connsiteY10" fmla="*/ 563560 h 676275"/>
              <a:gd name="connsiteX11" fmla="*/ 2618557 w 2731272"/>
              <a:gd name="connsiteY11" fmla="*/ 676275 h 676275"/>
              <a:gd name="connsiteX12" fmla="*/ 1138030 w 2731272"/>
              <a:gd name="connsiteY12" fmla="*/ 676275 h 676275"/>
              <a:gd name="connsiteX13" fmla="*/ 455212 w 2731272"/>
              <a:gd name="connsiteY13" fmla="*/ 676275 h 676275"/>
              <a:gd name="connsiteX14" fmla="*/ 455212 w 2731272"/>
              <a:gd name="connsiteY14" fmla="*/ 676275 h 676275"/>
              <a:gd name="connsiteX15" fmla="*/ 112715 w 2731272"/>
              <a:gd name="connsiteY15" fmla="*/ 676275 h 676275"/>
              <a:gd name="connsiteX16" fmla="*/ 0 w 2731272"/>
              <a:gd name="connsiteY16" fmla="*/ 563560 h 676275"/>
              <a:gd name="connsiteX17" fmla="*/ 0 w 2731272"/>
              <a:gd name="connsiteY17" fmla="*/ 281781 h 676275"/>
              <a:gd name="connsiteX18" fmla="*/ 0 w 2731272"/>
              <a:gd name="connsiteY18" fmla="*/ 112713 h 676275"/>
              <a:gd name="connsiteX19" fmla="*/ 0 w 2731272"/>
              <a:gd name="connsiteY19" fmla="*/ 112713 h 676275"/>
              <a:gd name="connsiteX20" fmla="*/ 0 w 2731272"/>
              <a:gd name="connsiteY20" fmla="*/ 112715 h 676275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455212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617137 w 2731272"/>
              <a:gd name="connsiteY2" fmla="*/ 153596 h 829871"/>
              <a:gd name="connsiteX3" fmla="*/ 748997 w 2731272"/>
              <a:gd name="connsiteY3" fmla="*/ 0 h 829871"/>
              <a:gd name="connsiteX4" fmla="*/ 899905 w 2731272"/>
              <a:gd name="connsiteY4" fmla="*/ 153596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617137 w 2731272"/>
              <a:gd name="connsiteY2" fmla="*/ 153596 h 829871"/>
              <a:gd name="connsiteX3" fmla="*/ 748997 w 2731272"/>
              <a:gd name="connsiteY3" fmla="*/ 0 h 829871"/>
              <a:gd name="connsiteX4" fmla="*/ 1661905 w 2731272"/>
              <a:gd name="connsiteY4" fmla="*/ 162017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66311 h 829871"/>
              <a:gd name="connsiteX1" fmla="*/ 112715 w 2731272"/>
              <a:gd name="connsiteY1" fmla="*/ 153596 h 829871"/>
              <a:gd name="connsiteX2" fmla="*/ 988612 w 2731272"/>
              <a:gd name="connsiteY2" fmla="*/ 153596 h 829871"/>
              <a:gd name="connsiteX3" fmla="*/ 748997 w 2731272"/>
              <a:gd name="connsiteY3" fmla="*/ 0 h 829871"/>
              <a:gd name="connsiteX4" fmla="*/ 1661905 w 2731272"/>
              <a:gd name="connsiteY4" fmla="*/ 162017 h 829871"/>
              <a:gd name="connsiteX5" fmla="*/ 2618557 w 2731272"/>
              <a:gd name="connsiteY5" fmla="*/ 153596 h 829871"/>
              <a:gd name="connsiteX6" fmla="*/ 2731272 w 2731272"/>
              <a:gd name="connsiteY6" fmla="*/ 266311 h 829871"/>
              <a:gd name="connsiteX7" fmla="*/ 2731272 w 2731272"/>
              <a:gd name="connsiteY7" fmla="*/ 266309 h 829871"/>
              <a:gd name="connsiteX8" fmla="*/ 2731272 w 2731272"/>
              <a:gd name="connsiteY8" fmla="*/ 266309 h 829871"/>
              <a:gd name="connsiteX9" fmla="*/ 2731272 w 2731272"/>
              <a:gd name="connsiteY9" fmla="*/ 435377 h 829871"/>
              <a:gd name="connsiteX10" fmla="*/ 2731272 w 2731272"/>
              <a:gd name="connsiteY10" fmla="*/ 717156 h 829871"/>
              <a:gd name="connsiteX11" fmla="*/ 2618557 w 2731272"/>
              <a:gd name="connsiteY11" fmla="*/ 829871 h 829871"/>
              <a:gd name="connsiteX12" fmla="*/ 1138030 w 2731272"/>
              <a:gd name="connsiteY12" fmla="*/ 829871 h 829871"/>
              <a:gd name="connsiteX13" fmla="*/ 455212 w 2731272"/>
              <a:gd name="connsiteY13" fmla="*/ 829871 h 829871"/>
              <a:gd name="connsiteX14" fmla="*/ 455212 w 2731272"/>
              <a:gd name="connsiteY14" fmla="*/ 829871 h 829871"/>
              <a:gd name="connsiteX15" fmla="*/ 112715 w 2731272"/>
              <a:gd name="connsiteY15" fmla="*/ 829871 h 829871"/>
              <a:gd name="connsiteX16" fmla="*/ 0 w 2731272"/>
              <a:gd name="connsiteY16" fmla="*/ 717156 h 829871"/>
              <a:gd name="connsiteX17" fmla="*/ 0 w 2731272"/>
              <a:gd name="connsiteY17" fmla="*/ 435377 h 829871"/>
              <a:gd name="connsiteX18" fmla="*/ 0 w 2731272"/>
              <a:gd name="connsiteY18" fmla="*/ 266309 h 829871"/>
              <a:gd name="connsiteX19" fmla="*/ 0 w 2731272"/>
              <a:gd name="connsiteY19" fmla="*/ 266309 h 829871"/>
              <a:gd name="connsiteX20" fmla="*/ 0 w 2731272"/>
              <a:gd name="connsiteY20" fmla="*/ 266311 h 829871"/>
              <a:gd name="connsiteX0" fmla="*/ 0 w 2731272"/>
              <a:gd name="connsiteY0" fmla="*/ 249468 h 813028"/>
              <a:gd name="connsiteX1" fmla="*/ 112715 w 2731272"/>
              <a:gd name="connsiteY1" fmla="*/ 136753 h 813028"/>
              <a:gd name="connsiteX2" fmla="*/ 988612 w 2731272"/>
              <a:gd name="connsiteY2" fmla="*/ 136753 h 813028"/>
              <a:gd name="connsiteX3" fmla="*/ 1520522 w 2731272"/>
              <a:gd name="connsiteY3" fmla="*/ 0 h 813028"/>
              <a:gd name="connsiteX4" fmla="*/ 1661905 w 2731272"/>
              <a:gd name="connsiteY4" fmla="*/ 145174 h 813028"/>
              <a:gd name="connsiteX5" fmla="*/ 2618557 w 2731272"/>
              <a:gd name="connsiteY5" fmla="*/ 136753 h 813028"/>
              <a:gd name="connsiteX6" fmla="*/ 2731272 w 2731272"/>
              <a:gd name="connsiteY6" fmla="*/ 249468 h 813028"/>
              <a:gd name="connsiteX7" fmla="*/ 2731272 w 2731272"/>
              <a:gd name="connsiteY7" fmla="*/ 249466 h 813028"/>
              <a:gd name="connsiteX8" fmla="*/ 2731272 w 2731272"/>
              <a:gd name="connsiteY8" fmla="*/ 249466 h 813028"/>
              <a:gd name="connsiteX9" fmla="*/ 2731272 w 2731272"/>
              <a:gd name="connsiteY9" fmla="*/ 418534 h 813028"/>
              <a:gd name="connsiteX10" fmla="*/ 2731272 w 2731272"/>
              <a:gd name="connsiteY10" fmla="*/ 700313 h 813028"/>
              <a:gd name="connsiteX11" fmla="*/ 2618557 w 2731272"/>
              <a:gd name="connsiteY11" fmla="*/ 813028 h 813028"/>
              <a:gd name="connsiteX12" fmla="*/ 1138030 w 2731272"/>
              <a:gd name="connsiteY12" fmla="*/ 813028 h 813028"/>
              <a:gd name="connsiteX13" fmla="*/ 455212 w 2731272"/>
              <a:gd name="connsiteY13" fmla="*/ 813028 h 813028"/>
              <a:gd name="connsiteX14" fmla="*/ 455212 w 2731272"/>
              <a:gd name="connsiteY14" fmla="*/ 813028 h 813028"/>
              <a:gd name="connsiteX15" fmla="*/ 112715 w 2731272"/>
              <a:gd name="connsiteY15" fmla="*/ 813028 h 813028"/>
              <a:gd name="connsiteX16" fmla="*/ 0 w 2731272"/>
              <a:gd name="connsiteY16" fmla="*/ 700313 h 813028"/>
              <a:gd name="connsiteX17" fmla="*/ 0 w 2731272"/>
              <a:gd name="connsiteY17" fmla="*/ 418534 h 813028"/>
              <a:gd name="connsiteX18" fmla="*/ 0 w 2731272"/>
              <a:gd name="connsiteY18" fmla="*/ 249466 h 813028"/>
              <a:gd name="connsiteX19" fmla="*/ 0 w 2731272"/>
              <a:gd name="connsiteY19" fmla="*/ 249466 h 813028"/>
              <a:gd name="connsiteX20" fmla="*/ 0 w 2731272"/>
              <a:gd name="connsiteY20" fmla="*/ 249468 h 813028"/>
              <a:gd name="connsiteX0" fmla="*/ 0 w 2731272"/>
              <a:gd name="connsiteY0" fmla="*/ 249468 h 813028"/>
              <a:gd name="connsiteX1" fmla="*/ 112715 w 2731272"/>
              <a:gd name="connsiteY1" fmla="*/ 136753 h 813028"/>
              <a:gd name="connsiteX2" fmla="*/ 1407712 w 2731272"/>
              <a:gd name="connsiteY2" fmla="*/ 136753 h 813028"/>
              <a:gd name="connsiteX3" fmla="*/ 1520522 w 2731272"/>
              <a:gd name="connsiteY3" fmla="*/ 0 h 813028"/>
              <a:gd name="connsiteX4" fmla="*/ 1661905 w 2731272"/>
              <a:gd name="connsiteY4" fmla="*/ 145174 h 813028"/>
              <a:gd name="connsiteX5" fmla="*/ 2618557 w 2731272"/>
              <a:gd name="connsiteY5" fmla="*/ 136753 h 813028"/>
              <a:gd name="connsiteX6" fmla="*/ 2731272 w 2731272"/>
              <a:gd name="connsiteY6" fmla="*/ 249468 h 813028"/>
              <a:gd name="connsiteX7" fmla="*/ 2731272 w 2731272"/>
              <a:gd name="connsiteY7" fmla="*/ 249466 h 813028"/>
              <a:gd name="connsiteX8" fmla="*/ 2731272 w 2731272"/>
              <a:gd name="connsiteY8" fmla="*/ 249466 h 813028"/>
              <a:gd name="connsiteX9" fmla="*/ 2731272 w 2731272"/>
              <a:gd name="connsiteY9" fmla="*/ 418534 h 813028"/>
              <a:gd name="connsiteX10" fmla="*/ 2731272 w 2731272"/>
              <a:gd name="connsiteY10" fmla="*/ 700313 h 813028"/>
              <a:gd name="connsiteX11" fmla="*/ 2618557 w 2731272"/>
              <a:gd name="connsiteY11" fmla="*/ 813028 h 813028"/>
              <a:gd name="connsiteX12" fmla="*/ 1138030 w 2731272"/>
              <a:gd name="connsiteY12" fmla="*/ 813028 h 813028"/>
              <a:gd name="connsiteX13" fmla="*/ 455212 w 2731272"/>
              <a:gd name="connsiteY13" fmla="*/ 813028 h 813028"/>
              <a:gd name="connsiteX14" fmla="*/ 455212 w 2731272"/>
              <a:gd name="connsiteY14" fmla="*/ 813028 h 813028"/>
              <a:gd name="connsiteX15" fmla="*/ 112715 w 2731272"/>
              <a:gd name="connsiteY15" fmla="*/ 813028 h 813028"/>
              <a:gd name="connsiteX16" fmla="*/ 0 w 2731272"/>
              <a:gd name="connsiteY16" fmla="*/ 700313 h 813028"/>
              <a:gd name="connsiteX17" fmla="*/ 0 w 2731272"/>
              <a:gd name="connsiteY17" fmla="*/ 418534 h 813028"/>
              <a:gd name="connsiteX18" fmla="*/ 0 w 2731272"/>
              <a:gd name="connsiteY18" fmla="*/ 249466 h 813028"/>
              <a:gd name="connsiteX19" fmla="*/ 0 w 2731272"/>
              <a:gd name="connsiteY19" fmla="*/ 249466 h 813028"/>
              <a:gd name="connsiteX20" fmla="*/ 0 w 2731272"/>
              <a:gd name="connsiteY20" fmla="*/ 249468 h 81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1272" h="813028">
                <a:moveTo>
                  <a:pt x="0" y="249468"/>
                </a:moveTo>
                <a:cubicBezTo>
                  <a:pt x="0" y="187217"/>
                  <a:pt x="50464" y="136753"/>
                  <a:pt x="112715" y="136753"/>
                </a:cubicBezTo>
                <a:lnTo>
                  <a:pt x="1407712" y="136753"/>
                </a:lnTo>
                <a:lnTo>
                  <a:pt x="1520522" y="0"/>
                </a:lnTo>
                <a:lnTo>
                  <a:pt x="1661905" y="145174"/>
                </a:lnTo>
                <a:lnTo>
                  <a:pt x="2618557" y="136753"/>
                </a:lnTo>
                <a:cubicBezTo>
                  <a:pt x="2680808" y="136753"/>
                  <a:pt x="2731272" y="187217"/>
                  <a:pt x="2731272" y="249468"/>
                </a:cubicBezTo>
                <a:lnTo>
                  <a:pt x="2731272" y="249466"/>
                </a:lnTo>
                <a:lnTo>
                  <a:pt x="2731272" y="249466"/>
                </a:lnTo>
                <a:lnTo>
                  <a:pt x="2731272" y="418534"/>
                </a:lnTo>
                <a:lnTo>
                  <a:pt x="2731272" y="700313"/>
                </a:lnTo>
                <a:cubicBezTo>
                  <a:pt x="2731272" y="762564"/>
                  <a:pt x="2680808" y="813028"/>
                  <a:pt x="2618557" y="813028"/>
                </a:cubicBezTo>
                <a:lnTo>
                  <a:pt x="1138030" y="813028"/>
                </a:lnTo>
                <a:lnTo>
                  <a:pt x="455212" y="813028"/>
                </a:lnTo>
                <a:lnTo>
                  <a:pt x="455212" y="813028"/>
                </a:lnTo>
                <a:lnTo>
                  <a:pt x="112715" y="813028"/>
                </a:lnTo>
                <a:cubicBezTo>
                  <a:pt x="50464" y="813028"/>
                  <a:pt x="0" y="762564"/>
                  <a:pt x="0" y="700313"/>
                </a:cubicBezTo>
                <a:lnTo>
                  <a:pt x="0" y="418534"/>
                </a:lnTo>
                <a:lnTo>
                  <a:pt x="0" y="249466"/>
                </a:lnTo>
                <a:lnTo>
                  <a:pt x="0" y="249466"/>
                </a:lnTo>
                <a:lnTo>
                  <a:pt x="0" y="2494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tx1"/>
                </a:solidFill>
                <a:latin typeface="PokemonGSC" panose="02030600000101010101" pitchFamily="18" charset="0"/>
                <a:ea typeface="PokemonGSC" panose="02030600000101010101" pitchFamily="18" charset="0"/>
              </a:rPr>
            </a:br>
            <a:endParaRPr lang="ko-KR" altLang="en-US" dirty="0">
              <a:solidFill>
                <a:schemeClr val="tx1"/>
              </a:solidFill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7468" y="3808396"/>
            <a:ext cx="3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Error in </a:t>
            </a:r>
            <a:r>
              <a:rPr lang="ko-KR" altLang="en-US" sz="1600" dirty="0" err="1">
                <a:latin typeface="PokemonGSC" panose="02030600000101010101" pitchFamily="18" charset="0"/>
                <a:ea typeface="PokemonGSC" panose="02030600000101010101" pitchFamily="18" charset="0"/>
              </a:rPr>
              <a:t>모델설명</a:t>
            </a:r>
            <a:r>
              <a:rPr lang="ko-KR" altLang="en-US" sz="1600" dirty="0">
                <a:latin typeface="PokemonGSC" panose="02030600000101010101" pitchFamily="18" charset="0"/>
                <a:ea typeface="PokemonGSC" panose="02030600000101010101" pitchFamily="18" charset="0"/>
              </a:rPr>
              <a:t> </a:t>
            </a:r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:</a:t>
            </a:r>
          </a:p>
          <a:p>
            <a:r>
              <a:rPr lang="en-US" altLang="ko-KR" sz="1600" dirty="0">
                <a:latin typeface="PokemonGSC" panose="02030600000101010101" pitchFamily="18" charset="0"/>
                <a:ea typeface="PokemonGSC" panose="02030600000101010101" pitchFamily="18" charset="0"/>
              </a:rPr>
              <a:t>could not find function</a:t>
            </a:r>
            <a:endParaRPr lang="ko-KR" altLang="en-US" sz="1600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017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9815" y="2459504"/>
            <a:ext cx="7532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# Epilogue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noProof="0" dirty="0">
                <a:solidFill>
                  <a:prstClr val="white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느 낀 점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86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usiness communic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" y="1725930"/>
            <a:ext cx="5372098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2860" y="697230"/>
            <a:ext cx="405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 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96429" y="697230"/>
            <a:ext cx="405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 상</a:t>
            </a:r>
          </a:p>
        </p:txBody>
      </p:sp>
      <p:pic>
        <p:nvPicPr>
          <p:cNvPr id="4100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05" y="1725930"/>
            <a:ext cx="5372098" cy="306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45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2860" y="697230"/>
            <a:ext cx="405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현 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96429" y="697230"/>
            <a:ext cx="4057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현 실</a:t>
            </a:r>
          </a:p>
        </p:txBody>
      </p:sp>
      <p:pic>
        <p:nvPicPr>
          <p:cNvPr id="13" name="Picture 4" descr="팀프로젝트 이상과 현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205" y="1725930"/>
            <a:ext cx="5372098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삽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" y="1725930"/>
            <a:ext cx="5372098" cy="35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보노보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0"/>
            <a:ext cx="109727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3010" cy="6858000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05" y="542925"/>
            <a:ext cx="5772150" cy="577215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04947" y="3075057"/>
            <a:ext cx="458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감 사 합 </a:t>
            </a:r>
            <a:r>
              <a:rPr lang="ko-KR" altLang="en-US" sz="4000" dirty="0" err="1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니</a:t>
            </a:r>
            <a:r>
              <a:rPr lang="ko-KR" altLang="en-US" sz="40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다</a:t>
            </a:r>
            <a:r>
              <a:rPr lang="en-US" altLang="ko-KR" sz="40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74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29815" y="2459504"/>
            <a:ext cx="7532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# Scene 1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발   단</a:t>
            </a:r>
          </a:p>
        </p:txBody>
      </p:sp>
    </p:spTree>
    <p:extLst>
      <p:ext uri="{BB962C8B-B14F-4D97-AF65-F5344CB8AC3E}">
        <p14:creationId xmlns:p14="http://schemas.microsoft.com/office/powerpoint/2010/main" val="36305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9815" y="2967335"/>
            <a:ext cx="7532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때는 </a:t>
            </a:r>
            <a:r>
              <a:rPr lang="en-US" altLang="ko-KR" sz="5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2017</a:t>
            </a:r>
            <a:r>
              <a:rPr lang="ko-KR" altLang="en-US" sz="5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년 여름</a:t>
            </a:r>
            <a:r>
              <a:rPr lang="en-US" altLang="ko-KR" sz="5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…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17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5" name="Picture 2" descr="포켓몬 골드 수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38" y="427596"/>
            <a:ext cx="6613599" cy="60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7342" y="4745841"/>
            <a:ext cx="609219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이곳은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4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학년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2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학기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PokemonGSC" panose="02030600000101010101" pitchFamily="18" charset="0"/>
              <a:ea typeface="PokemonGSC" panose="02030600000101010101" pitchFamily="18" charset="0"/>
              <a:cs typeface="Open Sans Extrabold" panose="020B0906030804020204" pitchFamily="34" charset="0"/>
            </a:endParaRPr>
          </a:p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이 앞은 취업의 숲</a:t>
            </a:r>
          </a:p>
        </p:txBody>
      </p:sp>
    </p:spTree>
    <p:extLst>
      <p:ext uri="{BB962C8B-B14F-4D97-AF65-F5344CB8AC3E}">
        <p14:creationId xmlns:p14="http://schemas.microsoft.com/office/powerpoint/2010/main" val="336059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5" name="Picture 2" descr="포켓몬 골드 수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638" y="427596"/>
            <a:ext cx="6613599" cy="60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7342" y="4745841"/>
            <a:ext cx="609219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이곳은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4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학년 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2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학기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PokemonGSC" panose="02030600000101010101" pitchFamily="18" charset="0"/>
              <a:ea typeface="PokemonGSC" panose="02030600000101010101" pitchFamily="18" charset="0"/>
              <a:cs typeface="Open Sans Extrabold" panose="020B0906030804020204" pitchFamily="34" charset="0"/>
            </a:endParaRPr>
          </a:p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okemonGSC" panose="02030600000101010101" pitchFamily="18" charset="0"/>
                <a:ea typeface="PokemonGSC" panose="02030600000101010101" pitchFamily="18" charset="0"/>
                <a:cs typeface="Open Sans Extrabold" panose="020B0906030804020204" pitchFamily="34" charset="0"/>
              </a:rPr>
              <a:t>이 앞은 취업의 숲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334000" y="2181225"/>
            <a:ext cx="571500" cy="495300"/>
          </a:xfrm>
          <a:prstGeom prst="wedgeRoundRectCallout">
            <a:avLst>
              <a:gd name="adj1" fmla="val 22501"/>
              <a:gd name="adj2" fmla="val 75961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53063" y="2163153"/>
            <a:ext cx="37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  <a:endParaRPr lang="ko-KR" altLang="en-US" sz="2400" dirty="0">
              <a:latin typeface="PokemonGSC" panose="02030600000101010101" pitchFamily="18" charset="0"/>
              <a:ea typeface="PokemonGSC" panose="020306000001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6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핸드폰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5" y="150809"/>
            <a:ext cx="4127822" cy="639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957019" y="942975"/>
            <a:ext cx="2919781" cy="4762499"/>
            <a:chOff x="2845982" y="1297172"/>
            <a:chExt cx="2959394" cy="44871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1" t="14404" r="-361"/>
            <a:stretch/>
          </p:blipFill>
          <p:spPr>
            <a:xfrm>
              <a:off x="2845982" y="1297172"/>
              <a:ext cx="2959394" cy="448713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274828" y="2498651"/>
              <a:ext cx="1786270" cy="55289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85461" y="3577953"/>
              <a:ext cx="1786270" cy="419889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5461" y="4524251"/>
              <a:ext cx="1786270" cy="419889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85461" y="1554956"/>
              <a:ext cx="1146045" cy="13573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762562" y="2013560"/>
            <a:ext cx="5520630" cy="2621327"/>
            <a:chOff x="6211093" y="1798272"/>
            <a:chExt cx="5520630" cy="2621327"/>
          </a:xfrm>
        </p:grpSpPr>
        <p:pic>
          <p:nvPicPr>
            <p:cNvPr id="8194" name="Picture 2" descr="어머 이건 꼭 해야돼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625" y="1798272"/>
              <a:ext cx="5461098" cy="262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6370637" y="2709253"/>
              <a:ext cx="1211263" cy="581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1093" y="2755330"/>
              <a:ext cx="15493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어머</a:t>
              </a:r>
              <a:r>
                <a:rPr lang="en-US" altLang="ko-KR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!</a:t>
              </a:r>
            </a:p>
            <a:p>
              <a:pPr algn="ctr"/>
              <a:r>
                <a:rPr lang="ko-KR" altLang="en-US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저건</a:t>
              </a:r>
              <a:r>
                <a:rPr lang="en-US" altLang="ko-KR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! </a:t>
              </a:r>
              <a:r>
                <a:rPr lang="ko-KR" altLang="en-US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해야해</a:t>
              </a:r>
              <a:r>
                <a:rPr lang="en-US" altLang="ko-KR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~</a:t>
              </a:r>
              <a:endParaRPr lang="ko-KR" altLang="en-US" sz="15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99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</TotalTime>
  <Words>1235</Words>
  <Application>Microsoft Office PowerPoint</Application>
  <PresentationFormat>와이드스크린</PresentationFormat>
  <Paragraphs>351</Paragraphs>
  <Slides>47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a옛날목욕탕B</vt:lpstr>
      <vt:lpstr>-윤고딕330</vt:lpstr>
      <vt:lpstr>Calibri Light</vt:lpstr>
      <vt:lpstr>Arial</vt:lpstr>
      <vt:lpstr>PokemonGSC</vt:lpstr>
      <vt:lpstr>210 좋아해 R</vt:lpstr>
      <vt:lpstr>Open Sans Extrabold</vt:lpstr>
      <vt:lpstr>맑은 고딕</vt:lpstr>
      <vt:lpstr>Calibri</vt:lpstr>
      <vt:lpstr>Office 테마</vt:lpstr>
      <vt:lpstr>1_Office 테마</vt:lpstr>
      <vt:lpstr>2_Office 테마</vt:lpstr>
      <vt:lpstr>3_Office 테마</vt:lpstr>
      <vt:lpstr>4_Office 테마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진영화</dc:creator>
  <cp:lastModifiedBy>INHA</cp:lastModifiedBy>
  <cp:revision>59</cp:revision>
  <dcterms:created xsi:type="dcterms:W3CDTF">2018-01-20T06:40:13Z</dcterms:created>
  <dcterms:modified xsi:type="dcterms:W3CDTF">2018-05-14T01:58:39Z</dcterms:modified>
</cp:coreProperties>
</file>